
<file path=[Content_Types].xml><?xml version="1.0" encoding="utf-8"?>
<Types xmlns="http://schemas.openxmlformats.org/package/2006/content-types">
  <Default Extension="pict" ContentType="image/pict"/>
  <Override PartName="/ppt/notesSlides/notesSlide4.xml" ContentType="application/vnd.openxmlformats-officedocument.presentationml.notesSlide+xml"/>
  <Override PartName="/ppt/slides/slide9.xml" ContentType="application/vnd.openxmlformats-officedocument.presentationml.slide+xml"/>
  <Override PartName="/ppt/embeddings/oleObject4.bin" ContentType="application/vnd.openxmlformats-officedocument.oleObject"/>
  <Override PartName="/ppt/slideLayouts/slideLayout9.xml" ContentType="application/vnd.openxmlformats-officedocument.presentationml.slideLayout+xml"/>
  <Override PartName="/ppt/notesSlides/notesSlide9.xml" ContentType="application/vnd.openxmlformats-officedocument.presentationml.notesSlide+xml"/>
  <Override PartName="/ppt/slides/slide5.xml" ContentType="application/vnd.openxmlformats-officedocument.presentationml.slide+xml"/>
  <Override PartName="/ppt/slideLayouts/slideLayout11.xml" ContentType="application/vnd.openxmlformats-officedocument.presentationml.slideLayout+xml"/>
  <Default Extension="rels" ContentType="application/vnd.openxmlformats-package.relationships+xml"/>
  <Default Extension="jpeg" ContentType="image/jpeg"/>
  <Override PartName="/ppt/slides/slide10.xml" ContentType="application/vnd.openxmlformats-officedocument.presentationml.slide+xml"/>
  <Override PartName="/ppt/notesMasters/notesMaster1.xml" ContentType="application/vnd.openxmlformats-officedocument.presentationml.notesMaster+xml"/>
  <Override PartName="/ppt/slides/slide1.xml" ContentType="application/vnd.openxmlformats-officedocument.presentationml.slide+xml"/>
  <Override PartName="/ppt/handoutMasters/handoutMaster1.xml" ContentType="application/vnd.openxmlformats-officedocument.presentationml.handoutMaster+xml"/>
  <Override PartName="/ppt/slideLayouts/slideLayout5.xml" ContentType="application/vnd.openxmlformats-officedocument.presentationml.slideLayout+xml"/>
  <Override PartName="/ppt/notesSlides/notesSlide12.xml" ContentType="application/vnd.openxmlformats-officedocument.presentationml.notesSlide+xml"/>
  <Override PartName="/ppt/theme/theme2.xml" ContentType="application/vnd.openxmlformats-officedocument.theme+xml"/>
  <Override PartName="/ppt/slideLayouts/slideLayout1.xml" ContentType="application/vnd.openxmlformats-officedocument.presentationml.slideLayout+xml"/>
  <Override PartName="/docProps/app.xml" ContentType="application/vnd.openxmlformats-officedocument.extended-properties+xml"/>
  <Default Extension="xml" ContentType="application/xml"/>
  <Override PartName="/ppt/notesSlides/notesSlide5.xml" ContentType="application/vnd.openxmlformats-officedocument.presentationml.notesSlide+xml"/>
  <Override PartName="/ppt/tableStyles.xml" ContentType="application/vnd.openxmlformats-officedocument.presentationml.tableStyles+xml"/>
  <Default Extension="doc" ContentType="application/msword"/>
  <Override PartName="/ppt/notesSlides/notesSlide1.xml" ContentType="application/vnd.openxmlformats-officedocument.presentationml.notesSlide+xml"/>
  <Override PartName="/ppt/slides/slide6.xml" ContentType="application/vnd.openxmlformats-officedocument.presentationml.slide+xml"/>
  <Override PartName="/ppt/embeddings/oleObject1.bin" ContentType="application/vnd.openxmlformats-officedocument.oleObject"/>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notesSlides/notesSlide13.xml" ContentType="application/vnd.openxmlformats-officedocument.presentationml.notes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theme/theme3.xml" ContentType="application/vnd.openxmlformats-officedocument.theme+xml"/>
  <Override PartName="/ppt/notesSlides/notesSlide6.xml" ContentType="application/vnd.openxmlformats-officedocument.presentationml.notesSlide+xml"/>
  <Override PartName="/ppt/notesSlides/notesSlide2.xml" ContentType="application/vnd.openxmlformats-officedocument.presentationml.notesSlide+xml"/>
  <Override PartName="/ppt/slides/slide7.xml" ContentType="application/vnd.openxmlformats-officedocument.presentationml.slide+xml"/>
  <Override PartName="/ppt/embeddings/oleObject2.bin" ContentType="application/vnd.openxmlformats-officedocument.oleObject"/>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Default Extension="vml" ContentType="application/vnd.openxmlformats-officedocument.vmlDrawing"/>
  <Override PartName="/ppt/slides/slide3.xml" ContentType="application/vnd.openxmlformats-officedocument.presentationml.slide+xml"/>
  <Override PartName="/ppt/slideLayouts/slideLayout3.xml" ContentType="application/vnd.openxmlformats-officedocument.presentationml.slideLayou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notesSlides/notesSlide3.xml" ContentType="application/vnd.openxmlformats-officedocument.presentationml.notesSlide+xml"/>
  <Override PartName="/ppt/slides/slide8.xml" ContentType="application/vnd.openxmlformats-officedocument.presentationml.slide+xml"/>
  <Override PartName="/ppt/embeddings/oleObject3.bin" ContentType="application/vnd.openxmlformats-officedocument.oleObject"/>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notesSlides/notesSlide8.xml" ContentType="application/vnd.openxmlformats-officedocument.presentationml.notesSlide+xml"/>
  <Override PartName="/ppt/slideLayouts/slideLayout10.xml" ContentType="application/vnd.openxmlformats-officedocument.presentationml.slideLayout+xml"/>
  <Override PartName="/ppt/slides/slide4.xml" ContentType="application/vnd.openxmlformats-officedocument.presentationml.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viewProps.xml" ContentType="application/vnd.openxmlformats-officedocument.presentationml.viewProps+xml"/>
  <Default Extension="bin" ContentType="application/vnd.openxmlformats-officedocument.presentationml.printerSettings"/>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notesMasterIdLst>
    <p:notesMasterId r:id="rId15"/>
  </p:notesMasterIdLst>
  <p:handoutMasterIdLst>
    <p:handoutMasterId r:id="rId16"/>
  </p:handoutMasterIdLst>
  <p:sldIdLst>
    <p:sldId id="392" r:id="rId2"/>
    <p:sldId id="257" r:id="rId3"/>
    <p:sldId id="258" r:id="rId4"/>
    <p:sldId id="261" r:id="rId5"/>
    <p:sldId id="383" r:id="rId6"/>
    <p:sldId id="384" r:id="rId7"/>
    <p:sldId id="385" r:id="rId8"/>
    <p:sldId id="386" r:id="rId9"/>
    <p:sldId id="387" r:id="rId10"/>
    <p:sldId id="388" r:id="rId11"/>
    <p:sldId id="389" r:id="rId12"/>
    <p:sldId id="390" r:id="rId13"/>
    <p:sldId id="391" r:id="rId1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rnWhat="notes" clrMode="gray"/>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20"/>
    <p:restoredTop sz="82881" autoAdjust="0"/>
  </p:normalViewPr>
  <p:slideViewPr>
    <p:cSldViewPr snapToGrid="0" snapToObjects="1">
      <p:cViewPr varScale="1">
        <p:scale>
          <a:sx n="81" d="100"/>
          <a:sy n="81" d="100"/>
        </p:scale>
        <p:origin x="-1032" y="-10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heme" Target="theme/theme1.xml"/><Relationship Id="rId2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notesMaster" Target="notesMasters/notesMaster1.xml"/><Relationship Id="rId16" Type="http://schemas.openxmlformats.org/officeDocument/2006/relationships/handoutMaster" Target="handoutMasters/handoutMaster1.xml"/><Relationship Id="rId17" Type="http://schemas.openxmlformats.org/officeDocument/2006/relationships/printerSettings" Target="printerSettings/printerSettings1.bin"/><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8.pict"/><Relationship Id="rId4" Type="http://schemas.openxmlformats.org/officeDocument/2006/relationships/image" Target="../media/image9.pict"/><Relationship Id="rId5" Type="http://schemas.openxmlformats.org/officeDocument/2006/relationships/image" Target="../media/image10.pict"/><Relationship Id="rId1" Type="http://schemas.openxmlformats.org/officeDocument/2006/relationships/image" Target="../media/image6.pict"/><Relationship Id="rId2" Type="http://schemas.openxmlformats.org/officeDocument/2006/relationships/image" Target="../media/image7.pict"/></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7184CA8-36EF-814E-A8A5-557C41B56FA2}" type="datetimeFigureOut">
              <a:rPr lang="en-US" smtClean="0"/>
              <a:pPr/>
              <a:t>4/25/12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B6957BE-CE17-D045-B77C-51B86BEFEBA9}"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D0024FF-2197-7F46-B98B-7AB782176C05}" type="datetimeFigureOut">
              <a:rPr lang="en-US" smtClean="0"/>
              <a:pPr/>
              <a:t>4/25/12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AECF88B-A175-D048-9C0C-1298D2EC3AE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AECF88B-A175-D048-9C0C-1298D2EC3AE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9314" name="Rectangle 2"/>
          <p:cNvSpPr>
            <a:spLocks noGrp="1" noChangeArrowheads="1"/>
          </p:cNvSpPr>
          <p:nvPr>
            <p:ph type="hdr" sz="quarter"/>
          </p:nvPr>
        </p:nvSpPr>
        <p:spPr>
          <a:noFill/>
        </p:spPr>
        <p:txBody>
          <a:bodyPr/>
          <a:lstStyle/>
          <a:p>
            <a:r>
              <a:rPr lang="en-US"/>
              <a:t>Conference</a:t>
            </a:r>
          </a:p>
        </p:txBody>
      </p:sp>
      <p:sp>
        <p:nvSpPr>
          <p:cNvPr id="269315" name="Rectangle 6"/>
          <p:cNvSpPr>
            <a:spLocks noGrp="1" noChangeArrowheads="1"/>
          </p:cNvSpPr>
          <p:nvPr>
            <p:ph type="ftr" sz="quarter" idx="4"/>
          </p:nvPr>
        </p:nvSpPr>
        <p:spPr>
          <a:noFill/>
        </p:spPr>
        <p:txBody>
          <a:bodyPr/>
          <a:lstStyle/>
          <a:p>
            <a:r>
              <a:rPr lang="en-US"/>
              <a:t>Heartland AEA</a:t>
            </a:r>
          </a:p>
        </p:txBody>
      </p:sp>
      <p:sp>
        <p:nvSpPr>
          <p:cNvPr id="269316" name="Rectangle 7"/>
          <p:cNvSpPr>
            <a:spLocks noGrp="1" noChangeArrowheads="1"/>
          </p:cNvSpPr>
          <p:nvPr>
            <p:ph type="sldNum" sz="quarter" idx="5"/>
          </p:nvPr>
        </p:nvSpPr>
        <p:spPr>
          <a:noFill/>
        </p:spPr>
        <p:txBody>
          <a:bodyPr/>
          <a:lstStyle/>
          <a:p>
            <a:fld id="{15D68AFF-9EB6-A048-A91D-9EB322CE88DE}" type="slidenum">
              <a:rPr lang="en-US"/>
              <a:pPr/>
              <a:t>10</a:t>
            </a:fld>
            <a:endParaRPr lang="en-US"/>
          </a:p>
        </p:txBody>
      </p:sp>
      <p:sp>
        <p:nvSpPr>
          <p:cNvPr id="269317" name="Rectangle 2"/>
          <p:cNvSpPr>
            <a:spLocks noGrp="1" noRot="1" noChangeAspect="1" noChangeArrowheads="1"/>
          </p:cNvSpPr>
          <p:nvPr>
            <p:ph type="sldImg"/>
          </p:nvPr>
        </p:nvSpPr>
        <p:spPr>
          <a:solidFill>
            <a:srgbClr val="FFFFFF"/>
          </a:solidFill>
          <a:ln/>
        </p:spPr>
      </p:sp>
      <p:sp>
        <p:nvSpPr>
          <p:cNvPr id="269318" name="Rectangle 3"/>
          <p:cNvSpPr>
            <a:spLocks noGrp="1" noChangeArrowheads="1"/>
          </p:cNvSpPr>
          <p:nvPr>
            <p:ph type="body" idx="1"/>
          </p:nvPr>
        </p:nvSpPr>
        <p:spPr>
          <a:solidFill>
            <a:srgbClr val="FFFFFF"/>
          </a:solidFill>
          <a:ln>
            <a:solidFill>
              <a:srgbClr val="000000"/>
            </a:solidFill>
          </a:ln>
        </p:spPr>
        <p:txBody>
          <a:bodyPr/>
          <a:lstStyle/>
          <a:p>
            <a:r>
              <a:rPr lang="en-US" sz="1000"/>
              <a:t>In many class groups, occasions arise in which several students need specialized attention. In alternative teaching, one teacher takes responsibility for the large group while the other works with a smaller group.  In this approach, teachers need multiple grouping strategies so that they are not always grouping the same students together.</a:t>
            </a:r>
          </a:p>
          <a:p>
            <a:endParaRPr lang="en-US" sz="1000"/>
          </a:p>
          <a:p>
            <a:r>
              <a:rPr lang="en-US" sz="1000"/>
              <a:t>Examples of when to use:  Reteaching, preteaching, enrichment, or a small group for catching up students who have been absent. In order to avoid grouping the same students continually, teachers should keep track of groupings. This approach can also be used successfully for a student with behavior problems who could be placed in a small group of students who could support him/her. Also use when some students are working on a parallel curriculum, when extremely high levels of mastery are expected, or where mastery of concepts varies tremendously.  </a:t>
            </a:r>
          </a:p>
          <a:p>
            <a:endParaRPr lang="en-US" sz="1000"/>
          </a:p>
          <a:p>
            <a:r>
              <a:rPr lang="en-US" sz="1000" b="1"/>
              <a:t>Activity:</a:t>
            </a:r>
            <a:r>
              <a:rPr lang="en-US" sz="1000"/>
              <a:t>  Show Marilyn Friend’s Power of 2 video clip on Alternative Teaching.</a:t>
            </a:r>
          </a:p>
          <a:p>
            <a:endParaRPr lang="en-US"/>
          </a:p>
          <a:p>
            <a:endParaRPr lang="en-US"/>
          </a:p>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1362" name="Rectangle 2"/>
          <p:cNvSpPr>
            <a:spLocks noGrp="1" noChangeArrowheads="1"/>
          </p:cNvSpPr>
          <p:nvPr>
            <p:ph type="hdr" sz="quarter"/>
          </p:nvPr>
        </p:nvSpPr>
        <p:spPr>
          <a:noFill/>
        </p:spPr>
        <p:txBody>
          <a:bodyPr/>
          <a:lstStyle/>
          <a:p>
            <a:r>
              <a:rPr lang="en-US"/>
              <a:t>Conference</a:t>
            </a:r>
          </a:p>
        </p:txBody>
      </p:sp>
      <p:sp>
        <p:nvSpPr>
          <p:cNvPr id="271363" name="Rectangle 6"/>
          <p:cNvSpPr>
            <a:spLocks noGrp="1" noChangeArrowheads="1"/>
          </p:cNvSpPr>
          <p:nvPr>
            <p:ph type="ftr" sz="quarter" idx="4"/>
          </p:nvPr>
        </p:nvSpPr>
        <p:spPr>
          <a:noFill/>
        </p:spPr>
        <p:txBody>
          <a:bodyPr/>
          <a:lstStyle/>
          <a:p>
            <a:r>
              <a:rPr lang="en-US"/>
              <a:t>Heartland AEA</a:t>
            </a:r>
          </a:p>
        </p:txBody>
      </p:sp>
      <p:sp>
        <p:nvSpPr>
          <p:cNvPr id="271364" name="Rectangle 7"/>
          <p:cNvSpPr>
            <a:spLocks noGrp="1" noChangeArrowheads="1"/>
          </p:cNvSpPr>
          <p:nvPr>
            <p:ph type="sldNum" sz="quarter" idx="5"/>
          </p:nvPr>
        </p:nvSpPr>
        <p:spPr>
          <a:noFill/>
        </p:spPr>
        <p:txBody>
          <a:bodyPr/>
          <a:lstStyle/>
          <a:p>
            <a:fld id="{2ACEDEF0-4DB7-3E48-8A1F-4F928F8E95B4}" type="slidenum">
              <a:rPr lang="en-US"/>
              <a:pPr/>
              <a:t>11</a:t>
            </a:fld>
            <a:endParaRPr lang="en-US"/>
          </a:p>
        </p:txBody>
      </p:sp>
      <p:sp>
        <p:nvSpPr>
          <p:cNvPr id="271365" name="Rectangle 2"/>
          <p:cNvSpPr>
            <a:spLocks noGrp="1" noRot="1" noChangeAspect="1" noChangeArrowheads="1"/>
          </p:cNvSpPr>
          <p:nvPr>
            <p:ph type="sldImg"/>
          </p:nvPr>
        </p:nvSpPr>
        <p:spPr>
          <a:solidFill>
            <a:srgbClr val="FFFFFF"/>
          </a:solidFill>
          <a:ln/>
        </p:spPr>
      </p:sp>
      <p:sp>
        <p:nvSpPr>
          <p:cNvPr id="271366" name="Rectangle 3"/>
          <p:cNvSpPr>
            <a:spLocks noGrp="1" noChangeArrowheads="1"/>
          </p:cNvSpPr>
          <p:nvPr>
            <p:ph type="body" idx="1"/>
          </p:nvPr>
        </p:nvSpPr>
        <p:spPr>
          <a:solidFill>
            <a:srgbClr val="FFFFFF"/>
          </a:solidFill>
          <a:ln>
            <a:solidFill>
              <a:srgbClr val="000000"/>
            </a:solidFill>
          </a:ln>
        </p:spPr>
        <p:txBody>
          <a:bodyPr/>
          <a:lstStyle/>
          <a:p>
            <a:r>
              <a:rPr lang="en-US" sz="1000"/>
              <a:t>In this approach, both teachers are delivering the same instruction at the same time. Some teachers refer to this as having “one brain in two bodies.” It is also referred to as tag-team teaching. Most co-teachers find this to be the most complex but satisfying way to co-teach. However it is the most dependent on teachers’ styles and often evolves after teaching together for some time. </a:t>
            </a:r>
          </a:p>
          <a:p>
            <a:r>
              <a:rPr lang="en-US" sz="1000"/>
              <a:t>When to use:</a:t>
            </a:r>
          </a:p>
          <a:p>
            <a:r>
              <a:rPr lang="en-US" sz="1000"/>
              <a:t>When two heads are better than one</a:t>
            </a:r>
          </a:p>
          <a:p>
            <a:r>
              <a:rPr lang="en-US" sz="1000"/>
              <a:t>When material is complex</a:t>
            </a:r>
          </a:p>
          <a:p>
            <a:r>
              <a:rPr lang="en-US" sz="1000"/>
              <a:t>Teachers have a high sense of comfort</a:t>
            </a:r>
          </a:p>
          <a:p>
            <a:r>
              <a:rPr lang="en-US" sz="1000"/>
              <a:t>When instructional conversation is appropriate</a:t>
            </a:r>
          </a:p>
          <a:p>
            <a:r>
              <a:rPr lang="en-US" sz="1000"/>
              <a:t>The goal is to demonstrate interaction to students</a:t>
            </a:r>
          </a:p>
          <a:p>
            <a:endParaRPr lang="en-US" sz="1000"/>
          </a:p>
          <a:p>
            <a:r>
              <a:rPr lang="en-US" sz="1000" b="1"/>
              <a:t>Activity:  </a:t>
            </a:r>
            <a:r>
              <a:rPr lang="en-US" sz="1000"/>
              <a:t>Show video clip on Teaming.  Discuss advantages and disadvantages. </a:t>
            </a:r>
          </a:p>
          <a:p>
            <a:endParaRPr lang="en-US" sz="1000"/>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3410" name="Rectangle 2"/>
          <p:cNvSpPr>
            <a:spLocks noGrp="1" noChangeArrowheads="1"/>
          </p:cNvSpPr>
          <p:nvPr>
            <p:ph type="hdr" sz="quarter"/>
          </p:nvPr>
        </p:nvSpPr>
        <p:spPr>
          <a:noFill/>
        </p:spPr>
        <p:txBody>
          <a:bodyPr/>
          <a:lstStyle/>
          <a:p>
            <a:r>
              <a:rPr lang="en-US"/>
              <a:t>Conference</a:t>
            </a:r>
          </a:p>
        </p:txBody>
      </p:sp>
      <p:sp>
        <p:nvSpPr>
          <p:cNvPr id="273411" name="Rectangle 6"/>
          <p:cNvSpPr>
            <a:spLocks noGrp="1" noChangeArrowheads="1"/>
          </p:cNvSpPr>
          <p:nvPr>
            <p:ph type="ftr" sz="quarter" idx="4"/>
          </p:nvPr>
        </p:nvSpPr>
        <p:spPr>
          <a:noFill/>
        </p:spPr>
        <p:txBody>
          <a:bodyPr/>
          <a:lstStyle/>
          <a:p>
            <a:r>
              <a:rPr lang="en-US"/>
              <a:t>Heartland AEA</a:t>
            </a:r>
          </a:p>
        </p:txBody>
      </p:sp>
      <p:sp>
        <p:nvSpPr>
          <p:cNvPr id="273412" name="Rectangle 7"/>
          <p:cNvSpPr>
            <a:spLocks noGrp="1" noChangeArrowheads="1"/>
          </p:cNvSpPr>
          <p:nvPr>
            <p:ph type="sldNum" sz="quarter" idx="5"/>
          </p:nvPr>
        </p:nvSpPr>
        <p:spPr>
          <a:noFill/>
        </p:spPr>
        <p:txBody>
          <a:bodyPr/>
          <a:lstStyle/>
          <a:p>
            <a:fld id="{FE695FE5-52D8-0845-8906-C76ECFAA222D}" type="slidenum">
              <a:rPr lang="en-US"/>
              <a:pPr/>
              <a:t>12</a:t>
            </a:fld>
            <a:endParaRPr lang="en-US"/>
          </a:p>
        </p:txBody>
      </p:sp>
      <p:sp>
        <p:nvSpPr>
          <p:cNvPr id="273413" name="Rectangle 2"/>
          <p:cNvSpPr>
            <a:spLocks noGrp="1" noRot="1" noChangeAspect="1" noChangeArrowheads="1"/>
          </p:cNvSpPr>
          <p:nvPr>
            <p:ph type="sldImg"/>
          </p:nvPr>
        </p:nvSpPr>
        <p:spPr>
          <a:solidFill>
            <a:srgbClr val="FFFFFF"/>
          </a:solidFill>
          <a:ln/>
        </p:spPr>
      </p:sp>
      <p:sp>
        <p:nvSpPr>
          <p:cNvPr id="273414" name="Rectangle 3"/>
          <p:cNvSpPr>
            <a:spLocks noGrp="1" noChangeArrowheads="1"/>
          </p:cNvSpPr>
          <p:nvPr>
            <p:ph type="body" idx="1"/>
          </p:nvPr>
        </p:nvSpPr>
        <p:spPr>
          <a:xfrm>
            <a:off x="457200" y="4267200"/>
            <a:ext cx="5715000" cy="4419600"/>
          </a:xfrm>
          <a:solidFill>
            <a:srgbClr val="FFFFFF"/>
          </a:solidFill>
          <a:ln>
            <a:solidFill>
              <a:srgbClr val="000000"/>
            </a:solidFill>
          </a:ln>
        </p:spPr>
        <p:txBody>
          <a:bodyPr/>
          <a:lstStyle/>
          <a:p>
            <a:pPr marL="228600" indent="-228600"/>
            <a:r>
              <a:rPr lang="en-US" sz="600" b="1">
                <a:latin typeface="Arial Narrow" charset="0"/>
              </a:rPr>
              <a:t>Tag Team</a:t>
            </a:r>
            <a:endParaRPr lang="en-US" sz="600">
              <a:latin typeface="Arial Narrow" charset="0"/>
            </a:endParaRPr>
          </a:p>
          <a:p>
            <a:pPr marL="228600" indent="-228600"/>
            <a:r>
              <a:rPr lang="en-US" sz="600">
                <a:latin typeface="Arial Narrow" charset="0"/>
              </a:rPr>
              <a:t>A.  Teachers take turns:  1 is on while the other is off; B.  This method is easy to use early in the relationship and the separating of instruction can increase the comfort level of inexperienced co-teachers; C.  Works well for delivering new material that one or both teachers have not yet internalized or when 1 teacher has content expertise(co-teacher can listen and learn content while checking student responses and understanding) ; D.  One teacher monitors the students as an extra set of eyes and ears while the other delivers the content; E.  Teachers receive rich data about student responses to new information; F.  Limited teacher planning is required, but it provides the basic support to students that can make a class with diverse learning needs successful; G.  Location:  First person is in front, partner is in back; H. Example:  content teacher teaches the instruction on Mon.,Wed., Fri. On Tues. specialized teacher leads a current event activity while content teacher assists in the classroom.  Thurs. the specialized teacher reviews material covered and shows students how history affects contemporary society.</a:t>
            </a:r>
          </a:p>
          <a:p>
            <a:pPr marL="228600" indent="-228600"/>
            <a:r>
              <a:rPr lang="en-US" sz="600" b="1">
                <a:latin typeface="Arial Narrow" charset="0"/>
              </a:rPr>
              <a:t>Speak and Chart</a:t>
            </a:r>
            <a:r>
              <a:rPr lang="en-US" sz="600">
                <a:latin typeface="Arial Narrow" charset="0"/>
              </a:rPr>
              <a:t> </a:t>
            </a:r>
          </a:p>
          <a:p>
            <a:pPr marL="228600" indent="-228600"/>
            <a:r>
              <a:rPr lang="en-US" sz="600">
                <a:latin typeface="Arial Narrow" charset="0"/>
              </a:rPr>
              <a:t>A.  One teacher presents content or elicits student comments; B.  Other teacher records students and co-teacher ideas on an overhead or board and remains neutral; C. Critical attributes:  </a:t>
            </a:r>
          </a:p>
          <a:p>
            <a:pPr marL="228600" indent="-228600"/>
            <a:r>
              <a:rPr lang="en-US" sz="600">
                <a:latin typeface="Arial Narrow" charset="0"/>
              </a:rPr>
              <a:t>	1.  both teachers must clearly understand who plays which role</a:t>
            </a:r>
          </a:p>
          <a:p>
            <a:pPr marL="228600" indent="-228600"/>
            <a:r>
              <a:rPr lang="en-US" sz="600">
                <a:latin typeface="Arial Narrow" charset="0"/>
              </a:rPr>
              <a:t>	2.  lead teacher must monitor the accuracy and speed with which the support records</a:t>
            </a:r>
          </a:p>
          <a:p>
            <a:pPr marL="228600" indent="-228600"/>
            <a:r>
              <a:rPr lang="en-US" sz="600">
                <a:latin typeface="Arial Narrow" charset="0"/>
              </a:rPr>
              <a:t>	3.  the recording teacher must summarize co-teacher and student ideas quickly without distorting concepts or vocabulary</a:t>
            </a:r>
          </a:p>
          <a:p>
            <a:pPr marL="228600" indent="-228600"/>
            <a:r>
              <a:rPr lang="en-US" sz="600">
                <a:latin typeface="Arial Narrow" charset="0"/>
              </a:rPr>
              <a:t>D.  Advantage: 1.  40% of people report that they best absorb info. visually while only 20% report auditory processing as their preferred method of learning- students can reach auditory overload very quickly,  2.  visual aids improve student learning; E.  Location:  One teacher is leading while the other is recording</a:t>
            </a:r>
            <a:r>
              <a:rPr lang="en-US" sz="600" b="1">
                <a:latin typeface="Arial Narrow" charset="0"/>
              </a:rPr>
              <a:t> </a:t>
            </a:r>
          </a:p>
          <a:p>
            <a:pPr marL="228600" indent="-228600"/>
            <a:r>
              <a:rPr lang="en-US" sz="600" b="1">
                <a:latin typeface="Arial Narrow" charset="0"/>
              </a:rPr>
              <a:t>Speak and Interject</a:t>
            </a:r>
            <a:endParaRPr lang="en-US" sz="600">
              <a:latin typeface="Arial Narrow" charset="0"/>
            </a:endParaRPr>
          </a:p>
          <a:p>
            <a:pPr marL="228600" indent="-228600"/>
            <a:r>
              <a:rPr lang="en-US" sz="600">
                <a:latin typeface="Arial Narrow" charset="0"/>
              </a:rPr>
              <a:t>A.  Both teachers are actively instructing at the same time. One makes a statement and the other adds to it, one leads the other supports; B.  One teacher is in charge of the content and makes process decisions…when to move on in discussions or proceed to the 	next content area; C.  The other teacher does whatever is necessary to achieve lesson outcomes, I.e. Add humor, add clarification, add anecdotal tidbits, picks up the pace, etc.; D.  This form allows for spontaneity; E.  Advantage: Lets team teachers capitalize on their different perspectives and experiences</a:t>
            </a:r>
          </a:p>
          <a:p>
            <a:pPr marL="228600" indent="-228600"/>
            <a:r>
              <a:rPr lang="en-US" sz="600">
                <a:latin typeface="Arial Narrow" charset="0"/>
              </a:rPr>
              <a:t>F.  Location:  stays within 6 ft. of co-teacher; G.  Example:  “so what you’re saying is …”  “let me tell you how I would memorize that information”</a:t>
            </a:r>
          </a:p>
          <a:p>
            <a:pPr marL="228600" indent="-228600"/>
            <a:r>
              <a:rPr lang="en-US" sz="600" b="1">
                <a:latin typeface="Arial Narrow" charset="0"/>
              </a:rPr>
              <a:t>Perform and Comment</a:t>
            </a:r>
          </a:p>
          <a:p>
            <a:pPr marL="228600" indent="-228600"/>
            <a:r>
              <a:rPr lang="en-US" sz="600">
                <a:latin typeface="Arial Narrow" charset="0"/>
              </a:rPr>
              <a:t>A.  One teacher demonstrates an interactive skill with students; B.  Other teacher focuses audience attention by commenting like a sports commentator; C.  Advantage:   Can specifically point out important details that often are overlooked by students; D.  Location:  Commentator is off to one side, while role player is off to the other; E.  Examples:  Filling in graphic organizer or story map, perform math skill</a:t>
            </a:r>
            <a:r>
              <a:rPr lang="en-US" sz="600" b="1">
                <a:latin typeface="Arial Narrow" charset="0"/>
              </a:rPr>
              <a:t>, modeling social skills, etc.  </a:t>
            </a:r>
          </a:p>
          <a:p>
            <a:pPr marL="228600" indent="-228600"/>
            <a:endParaRPr lang="en-US" sz="600"/>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5458" name="Rectangle 2"/>
          <p:cNvSpPr>
            <a:spLocks noGrp="1" noChangeArrowheads="1"/>
          </p:cNvSpPr>
          <p:nvPr>
            <p:ph type="hdr" sz="quarter"/>
          </p:nvPr>
        </p:nvSpPr>
        <p:spPr>
          <a:noFill/>
        </p:spPr>
        <p:txBody>
          <a:bodyPr/>
          <a:lstStyle/>
          <a:p>
            <a:r>
              <a:rPr lang="en-US"/>
              <a:t>Conference</a:t>
            </a:r>
          </a:p>
        </p:txBody>
      </p:sp>
      <p:sp>
        <p:nvSpPr>
          <p:cNvPr id="275459" name="Rectangle 6"/>
          <p:cNvSpPr>
            <a:spLocks noGrp="1" noChangeArrowheads="1"/>
          </p:cNvSpPr>
          <p:nvPr>
            <p:ph type="ftr" sz="quarter" idx="4"/>
          </p:nvPr>
        </p:nvSpPr>
        <p:spPr>
          <a:noFill/>
        </p:spPr>
        <p:txBody>
          <a:bodyPr/>
          <a:lstStyle/>
          <a:p>
            <a:r>
              <a:rPr lang="en-US"/>
              <a:t>Heartland AEA</a:t>
            </a:r>
          </a:p>
        </p:txBody>
      </p:sp>
      <p:sp>
        <p:nvSpPr>
          <p:cNvPr id="275460" name="Rectangle 7"/>
          <p:cNvSpPr>
            <a:spLocks noGrp="1" noChangeArrowheads="1"/>
          </p:cNvSpPr>
          <p:nvPr>
            <p:ph type="sldNum" sz="quarter" idx="5"/>
          </p:nvPr>
        </p:nvSpPr>
        <p:spPr>
          <a:noFill/>
        </p:spPr>
        <p:txBody>
          <a:bodyPr/>
          <a:lstStyle/>
          <a:p>
            <a:fld id="{1CB81395-89D7-844A-878C-DB9C1F34092D}" type="slidenum">
              <a:rPr lang="en-US"/>
              <a:pPr/>
              <a:t>13</a:t>
            </a:fld>
            <a:endParaRPr lang="en-US"/>
          </a:p>
        </p:txBody>
      </p:sp>
      <p:sp>
        <p:nvSpPr>
          <p:cNvPr id="275461" name="Rectangle 2"/>
          <p:cNvSpPr>
            <a:spLocks noGrp="1" noRot="1" noChangeAspect="1" noChangeArrowheads="1"/>
          </p:cNvSpPr>
          <p:nvPr>
            <p:ph type="sldImg"/>
          </p:nvPr>
        </p:nvSpPr>
        <p:spPr>
          <a:solidFill>
            <a:srgbClr val="FFFFFF"/>
          </a:solidFill>
          <a:ln/>
        </p:spPr>
      </p:sp>
      <p:sp>
        <p:nvSpPr>
          <p:cNvPr id="275462" name="Rectangle 3"/>
          <p:cNvSpPr>
            <a:spLocks noGrp="1" noChangeArrowheads="1"/>
          </p:cNvSpPr>
          <p:nvPr>
            <p:ph type="body" idx="1"/>
          </p:nvPr>
        </p:nvSpPr>
        <p:spPr>
          <a:solidFill>
            <a:srgbClr val="FFFFFF"/>
          </a:solidFill>
          <a:ln>
            <a:solidFill>
              <a:srgbClr val="000000"/>
            </a:solidFill>
          </a:ln>
        </p:spPr>
        <p:txBody>
          <a:bodyPr/>
          <a:lstStyle/>
          <a:p>
            <a:r>
              <a:rPr lang="en-US" sz="900"/>
              <a:t>You may hear this also called One Teach, One assist.</a:t>
            </a:r>
          </a:p>
          <a:p>
            <a:r>
              <a:rPr lang="en-US" sz="900"/>
              <a:t>In this approach, one person is primarily responsible for instruction while the other person circulates through the room providing </a:t>
            </a:r>
            <a:r>
              <a:rPr lang="en-US" sz="900" u="sng"/>
              <a:t>unobtrusive</a:t>
            </a:r>
            <a:r>
              <a:rPr lang="en-US" sz="900"/>
              <a:t>  assistance to students as needed. This actually may be a common approach when you first start co-teaching. Be cautious about one teacher being seen as an aide.  The students see the teachers as an equals.  </a:t>
            </a:r>
          </a:p>
          <a:p>
            <a:r>
              <a:rPr lang="en-US" sz="900"/>
              <a:t>When to use:</a:t>
            </a:r>
          </a:p>
          <a:p>
            <a:r>
              <a:rPr lang="en-US" sz="900"/>
              <a:t>The lesson lends itself to delivery by one </a:t>
            </a:r>
          </a:p>
          <a:p>
            <a:r>
              <a:rPr lang="en-US" sz="900"/>
              <a:t>A teacher has expertise for that lesson</a:t>
            </a:r>
          </a:p>
          <a:p>
            <a:r>
              <a:rPr lang="en-US" sz="900"/>
              <a:t>In new co-teaching relationships</a:t>
            </a:r>
          </a:p>
          <a:p>
            <a:r>
              <a:rPr lang="en-US" sz="900"/>
              <a:t>When students work needs close monitoring</a:t>
            </a:r>
          </a:p>
          <a:p>
            <a:endParaRPr lang="en-US" sz="900"/>
          </a:p>
          <a:p>
            <a:r>
              <a:rPr lang="en-US" sz="900"/>
              <a:t>Friends recommendations for best practice.</a:t>
            </a:r>
          </a:p>
          <a:p>
            <a:r>
              <a:rPr lang="en-US" sz="900"/>
              <a:t>One teach, one observe- Only 5% of the time</a:t>
            </a:r>
          </a:p>
          <a:p>
            <a:r>
              <a:rPr lang="en-US" sz="900"/>
              <a:t>One teach, one assist- 20% or less </a:t>
            </a:r>
          </a:p>
          <a:p>
            <a:r>
              <a:rPr lang="en-US" sz="900"/>
              <a:t>Alternative teaching- 5-15 minutes of a class period</a:t>
            </a:r>
          </a:p>
          <a:p>
            <a:r>
              <a:rPr lang="en-US" sz="900"/>
              <a:t>Teaming- 20-30% of the time</a:t>
            </a:r>
          </a:p>
          <a:p>
            <a:endParaRPr lang="en-US" sz="900"/>
          </a:p>
          <a:p>
            <a:r>
              <a:rPr lang="en-US" sz="900" b="1"/>
              <a:t>Activity:  </a:t>
            </a:r>
            <a:r>
              <a:rPr lang="en-US" sz="900"/>
              <a:t>Show Marilyn Friend’s Power of 2 video clip on One teach, One assist.</a:t>
            </a:r>
          </a:p>
          <a:p>
            <a:endParaRPr lang="en-US" sz="900"/>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C8ED156-09FF-6C48-A463-1E5E0CCB9431}" type="slidenum">
              <a:rPr lang="en-US"/>
              <a:pPr/>
              <a:t>2</a:t>
            </a:fld>
            <a:endParaRPr lang="en-US"/>
          </a:p>
        </p:txBody>
      </p:sp>
      <p:sp>
        <p:nvSpPr>
          <p:cNvPr id="70658"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70659"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prstTxWarp prst="textNoShape">
              <a:avLst/>
            </a:prstTxWarp>
          </a:bodyPr>
          <a:lstStyle/>
          <a:p>
            <a:r>
              <a:rPr lang="en-US" dirty="0" err="1" smtClean="0"/>
              <a:t>Philisophical</a:t>
            </a:r>
            <a:r>
              <a:rPr lang="en-US" dirty="0" smtClean="0"/>
              <a:t> Basis: The cornerstone of </a:t>
            </a:r>
            <a:r>
              <a:rPr lang="en-US" dirty="0" err="1" smtClean="0"/>
              <a:t>coteaching</a:t>
            </a:r>
            <a:r>
              <a:rPr lang="en-US" dirty="0" smtClean="0"/>
              <a:t>.</a:t>
            </a:r>
          </a:p>
          <a:p>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Video chapter 9 nice explanation</a:t>
            </a:r>
            <a:r>
              <a:rPr lang="en-US" baseline="0" dirty="0" smtClean="0"/>
              <a:t> of setting up the year</a:t>
            </a:r>
            <a:endParaRPr lang="en-US" dirty="0" smtClean="0"/>
          </a:p>
          <a:p>
            <a:endParaRPr lang="en-US" dirty="0" smtClean="0"/>
          </a:p>
          <a:p>
            <a:r>
              <a:rPr lang="en-US" dirty="0" smtClean="0"/>
              <a:t>When </a:t>
            </a:r>
            <a:r>
              <a:rPr lang="en-US" dirty="0"/>
              <a:t>experienced co-teachers discuss what makes co-teaching succeed or fail, they typically emphasize the importance of a shared belief system or philosophy for the teachers involved.  They comment that if co-teachers do not share the same underlying beliefs about what teaching and learning are all about, it is unlikely that they will be comfortable sharing instructional responsibilities. </a:t>
            </a:r>
            <a:r>
              <a:rPr lang="en-US" dirty="0" smtClean="0"/>
              <a:t>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Gather thoughts. We can be more effective if we</a:t>
            </a:r>
            <a:r>
              <a:rPr lang="en-US" baseline="0" dirty="0" smtClean="0"/>
              <a:t> share the load and work together.</a:t>
            </a:r>
            <a:endParaRPr lang="en-US" dirty="0"/>
          </a:p>
        </p:txBody>
      </p:sp>
      <p:sp>
        <p:nvSpPr>
          <p:cNvPr id="4" name="Slide Number Placeholder 3"/>
          <p:cNvSpPr>
            <a:spLocks noGrp="1"/>
          </p:cNvSpPr>
          <p:nvPr>
            <p:ph type="sldNum" sz="quarter" idx="10"/>
          </p:nvPr>
        </p:nvSpPr>
        <p:spPr/>
        <p:txBody>
          <a:bodyPr/>
          <a:lstStyle/>
          <a:p>
            <a:fld id="{69368116-43B7-C44C-A34C-1271FCBDB5C5}"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a:noFill/>
        </p:spPr>
        <p:txBody>
          <a:bodyPr/>
          <a:lstStyle/>
          <a:p>
            <a:r>
              <a:rPr lang="en-US" smtClean="0"/>
              <a:t>Conference</a:t>
            </a:r>
          </a:p>
        </p:txBody>
      </p:sp>
      <p:sp>
        <p:nvSpPr>
          <p:cNvPr id="30723" name="Rectangle 6"/>
          <p:cNvSpPr>
            <a:spLocks noGrp="1" noChangeArrowheads="1"/>
          </p:cNvSpPr>
          <p:nvPr>
            <p:ph type="ftr" sz="quarter" idx="4"/>
          </p:nvPr>
        </p:nvSpPr>
        <p:spPr>
          <a:noFill/>
        </p:spPr>
        <p:txBody>
          <a:bodyPr/>
          <a:lstStyle/>
          <a:p>
            <a:r>
              <a:rPr lang="en-US" smtClean="0"/>
              <a:t>Heartland AEA</a:t>
            </a:r>
          </a:p>
        </p:txBody>
      </p:sp>
      <p:sp>
        <p:nvSpPr>
          <p:cNvPr id="30724" name="Rectangle 7"/>
          <p:cNvSpPr>
            <a:spLocks noGrp="1" noChangeArrowheads="1"/>
          </p:cNvSpPr>
          <p:nvPr>
            <p:ph type="sldNum" sz="quarter" idx="5"/>
          </p:nvPr>
        </p:nvSpPr>
        <p:spPr>
          <a:noFill/>
        </p:spPr>
        <p:txBody>
          <a:bodyPr/>
          <a:lstStyle/>
          <a:p>
            <a:fld id="{8299A72B-D847-C849-A14F-08850AE0AC6A}" type="slidenum">
              <a:rPr lang="en-US"/>
              <a:pPr/>
              <a:t>4</a:t>
            </a:fld>
            <a:endParaRPr lang="en-US"/>
          </a:p>
        </p:txBody>
      </p:sp>
      <p:sp>
        <p:nvSpPr>
          <p:cNvPr id="30725" name="Rectangle 2"/>
          <p:cNvSpPr>
            <a:spLocks noGrp="1" noRot="1" noChangeAspect="1" noChangeArrowheads="1"/>
          </p:cNvSpPr>
          <p:nvPr>
            <p:ph type="sldImg"/>
          </p:nvPr>
        </p:nvSpPr>
        <p:spPr>
          <a:solidFill>
            <a:srgbClr val="FFFFFF"/>
          </a:solidFill>
          <a:ln/>
        </p:spPr>
      </p:sp>
      <p:sp>
        <p:nvSpPr>
          <p:cNvPr id="3072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sz="700" dirty="0" smtClean="0"/>
              <a:t> Collaboration is how we work together and it cuts across industry, businesses and schools.</a:t>
            </a:r>
          </a:p>
          <a:p>
            <a:pPr eaLnBrk="1" hangingPunct="1"/>
            <a:r>
              <a:rPr lang="en-US" sz="700" dirty="0" smtClean="0">
                <a:latin typeface="New York" pitchFamily="8" charset="0"/>
                <a:ea typeface="Times New Roman" charset="0"/>
                <a:cs typeface="Times New Roman" charset="0"/>
              </a:rPr>
              <a:t> </a:t>
            </a:r>
            <a:r>
              <a:rPr lang="en-US" sz="700" dirty="0" smtClean="0">
                <a:ea typeface="Times New Roman" charset="0"/>
                <a:cs typeface="Times New Roman" charset="0"/>
              </a:rPr>
              <a:t>Definition -- Collaboration is:</a:t>
            </a:r>
          </a:p>
          <a:p>
            <a:pPr eaLnBrk="1" hangingPunct="1"/>
            <a:r>
              <a:rPr lang="en-US" sz="700" dirty="0" smtClean="0">
                <a:ea typeface="Times New Roman" charset="0"/>
                <a:cs typeface="Times New Roman" charset="0"/>
              </a:rPr>
              <a:t>(1) </a:t>
            </a:r>
            <a:r>
              <a:rPr lang="en-US" sz="700" i="1" dirty="0" smtClean="0">
                <a:ea typeface="Times New Roman" charset="0"/>
                <a:cs typeface="Times New Roman" charset="0"/>
              </a:rPr>
              <a:t>Style -- </a:t>
            </a:r>
            <a:r>
              <a:rPr lang="en-US" sz="700" dirty="0" smtClean="0">
                <a:ea typeface="Times New Roman" charset="0"/>
                <a:cs typeface="Times New Roman" charset="0"/>
              </a:rPr>
              <a:t>A way of interacting. It is</a:t>
            </a:r>
            <a:r>
              <a:rPr lang="en-US" sz="700" i="1" dirty="0" smtClean="0">
                <a:ea typeface="Times New Roman" charset="0"/>
                <a:cs typeface="Times New Roman" charset="0"/>
              </a:rPr>
              <a:t> </a:t>
            </a:r>
            <a:r>
              <a:rPr lang="en-US" sz="700" dirty="0" smtClean="0">
                <a:ea typeface="Times New Roman" charset="0"/>
                <a:cs typeface="Times New Roman" charset="0"/>
              </a:rPr>
              <a:t>a “how,” not a “what.”  Collaboration is adult-to-adult interaction built on a relationship of mutual trust and open communication. .</a:t>
            </a:r>
          </a:p>
          <a:p>
            <a:pPr eaLnBrk="1" hangingPunct="1"/>
            <a:r>
              <a:rPr lang="en-US" sz="700" dirty="0" smtClean="0">
                <a:latin typeface="New York" pitchFamily="8" charset="0"/>
                <a:ea typeface="Times New Roman" charset="0"/>
                <a:cs typeface="Times New Roman" charset="0"/>
              </a:rPr>
              <a:t>(2)</a:t>
            </a:r>
            <a:r>
              <a:rPr lang="en-US" sz="700" dirty="0" smtClean="0">
                <a:ea typeface="Times New Roman" charset="0"/>
                <a:cs typeface="Times New Roman" charset="0"/>
              </a:rPr>
              <a:t> </a:t>
            </a:r>
            <a:r>
              <a:rPr lang="en-US" sz="700" i="1" dirty="0" smtClean="0">
                <a:ea typeface="Times New Roman" charset="0"/>
                <a:cs typeface="Times New Roman" charset="0"/>
              </a:rPr>
              <a:t>Coequal -- </a:t>
            </a:r>
            <a:r>
              <a:rPr lang="en-US" sz="700" dirty="0" smtClean="0">
                <a:ea typeface="Times New Roman" charset="0"/>
                <a:cs typeface="Times New Roman" charset="0"/>
              </a:rPr>
              <a:t>Each party is recognized as having knowledge or skills that contribute to the collaborative group.  Individuals bring their own unique strengths to the team. (a) Roles will change as needs require. (</a:t>
            </a:r>
            <a:r>
              <a:rPr lang="en-US" sz="700" dirty="0" err="1" smtClean="0">
                <a:ea typeface="Times New Roman" charset="0"/>
                <a:cs typeface="Times New Roman" charset="0"/>
              </a:rPr>
              <a:t>b</a:t>
            </a:r>
            <a:r>
              <a:rPr lang="en-US" sz="700" dirty="0" smtClean="0">
                <a:ea typeface="Times New Roman" charset="0"/>
                <a:cs typeface="Times New Roman" charset="0"/>
              </a:rPr>
              <a:t>) Neither assumes an expert role -- no one has all the answers. (</a:t>
            </a:r>
            <a:r>
              <a:rPr lang="en-US" sz="700" dirty="0" err="1" smtClean="0">
                <a:ea typeface="Times New Roman" charset="0"/>
                <a:cs typeface="Times New Roman" charset="0"/>
              </a:rPr>
              <a:t>c</a:t>
            </a:r>
            <a:r>
              <a:rPr lang="en-US" sz="700" dirty="0" smtClean="0">
                <a:ea typeface="Times New Roman" charset="0"/>
                <a:cs typeface="Times New Roman" charset="0"/>
              </a:rPr>
              <a:t>) Parity is most difficult to achieve.  The contributions of all involved must be equally valued, the power and decision making shared equally.</a:t>
            </a:r>
          </a:p>
          <a:p>
            <a:pPr eaLnBrk="1" hangingPunct="1"/>
            <a:r>
              <a:rPr lang="en-US" sz="700" dirty="0" smtClean="0">
                <a:ea typeface="Times New Roman" charset="0"/>
                <a:cs typeface="Times New Roman" charset="0"/>
              </a:rPr>
              <a:t>(3)</a:t>
            </a:r>
            <a:r>
              <a:rPr lang="en-US" sz="700" i="1" dirty="0" smtClean="0">
                <a:ea typeface="Times New Roman" charset="0"/>
                <a:cs typeface="Times New Roman" charset="0"/>
              </a:rPr>
              <a:t> Voluntary </a:t>
            </a:r>
            <a:r>
              <a:rPr lang="en-US" sz="700" dirty="0" smtClean="0">
                <a:ea typeface="Times New Roman" charset="0"/>
                <a:cs typeface="Times New Roman" charset="0"/>
              </a:rPr>
              <a:t>-- Can mandate proximity, but not the quality of interpersonal relationships (how we interact).  </a:t>
            </a:r>
          </a:p>
          <a:p>
            <a:pPr eaLnBrk="1" hangingPunct="1"/>
            <a:r>
              <a:rPr lang="en-US" sz="700" dirty="0" smtClean="0">
                <a:ea typeface="Times New Roman" charset="0"/>
                <a:cs typeface="Times New Roman" charset="0"/>
              </a:rPr>
              <a:t>(4)</a:t>
            </a:r>
            <a:r>
              <a:rPr lang="en-US" sz="700" i="1" dirty="0" smtClean="0">
                <a:ea typeface="Times New Roman" charset="0"/>
                <a:cs typeface="Times New Roman" charset="0"/>
              </a:rPr>
              <a:t> Shared decision-making</a:t>
            </a:r>
            <a:r>
              <a:rPr lang="en-US" sz="700" dirty="0" smtClean="0">
                <a:ea typeface="Times New Roman" charset="0"/>
                <a:cs typeface="Times New Roman" charset="0"/>
              </a:rPr>
              <a:t> -- (a) Key decisions are shared, (</a:t>
            </a:r>
            <a:r>
              <a:rPr lang="en-US" sz="700" dirty="0" err="1" smtClean="0">
                <a:ea typeface="Times New Roman" charset="0"/>
                <a:cs typeface="Times New Roman" charset="0"/>
              </a:rPr>
              <a:t>b</a:t>
            </a:r>
            <a:r>
              <a:rPr lang="en-US" sz="700" dirty="0" smtClean="0">
                <a:ea typeface="Times New Roman" charset="0"/>
                <a:cs typeface="Times New Roman" charset="0"/>
              </a:rPr>
              <a:t>) Resources are shared, (</a:t>
            </a:r>
            <a:r>
              <a:rPr lang="en-US" sz="700" dirty="0" err="1" smtClean="0">
                <a:ea typeface="Times New Roman" charset="0"/>
                <a:cs typeface="Times New Roman" charset="0"/>
              </a:rPr>
              <a:t>c</a:t>
            </a:r>
            <a:r>
              <a:rPr lang="en-US" sz="700" dirty="0" smtClean="0">
                <a:ea typeface="Times New Roman" charset="0"/>
                <a:cs typeface="Times New Roman" charset="0"/>
              </a:rPr>
              <a:t>) Responsibilities are shared. All instructional options and supportive activities are jointly used with flexibility. Decisions are concern-driven by the individual student needs, classroom needs, and school-wide needs. Depends on the strengths of individual teachers involved in collaborating. (</a:t>
            </a:r>
            <a:r>
              <a:rPr lang="en-US" sz="700" dirty="0" err="1" smtClean="0">
                <a:ea typeface="Times New Roman" charset="0"/>
                <a:cs typeface="Times New Roman" charset="0"/>
              </a:rPr>
              <a:t>d</a:t>
            </a:r>
            <a:r>
              <a:rPr lang="en-US" sz="700" dirty="0" smtClean="0">
                <a:ea typeface="Times New Roman" charset="0"/>
                <a:cs typeface="Times New Roman" charset="0"/>
              </a:rPr>
              <a:t>) Accountability is shared. The key to knowing whether or not collaboration works is the joint monitoring of student progress. Responsibility for instruction and progress of students is jointly shared. Special education student progress on goals/objectives of the IEP needs to be monitored. Responsibility for monitoring should be shared, but ultimate responsibility for IEP progress lies with the  special </a:t>
            </a:r>
            <a:r>
              <a:rPr lang="en-US" sz="700" dirty="0" err="1" smtClean="0">
                <a:ea typeface="Times New Roman" charset="0"/>
                <a:cs typeface="Times New Roman" charset="0"/>
              </a:rPr>
              <a:t>ed</a:t>
            </a:r>
            <a:r>
              <a:rPr lang="en-US" sz="700" dirty="0" smtClean="0">
                <a:ea typeface="Times New Roman" charset="0"/>
                <a:cs typeface="Times New Roman" charset="0"/>
              </a:rPr>
              <a:t> teacher named on IEP. The best kind of progress monitoring is formative evaluation involving direct frequent measurement that is tied to goals/objectives and permits good decision making.   	</a:t>
            </a:r>
          </a:p>
          <a:p>
            <a:pPr eaLnBrk="1" hangingPunct="1"/>
            <a:r>
              <a:rPr lang="en-US" sz="700" dirty="0" smtClean="0">
                <a:ea typeface="Times New Roman" charset="0"/>
                <a:cs typeface="Times New Roman" charset="0"/>
              </a:rPr>
              <a:t>(5) </a:t>
            </a:r>
            <a:r>
              <a:rPr lang="en-US" sz="700" i="1" dirty="0" smtClean="0">
                <a:ea typeface="Times New Roman" charset="0"/>
                <a:cs typeface="Times New Roman" charset="0"/>
              </a:rPr>
              <a:t>Common goal </a:t>
            </a:r>
            <a:r>
              <a:rPr lang="en-US" sz="700" dirty="0" smtClean="0">
                <a:ea typeface="Times New Roman" charset="0"/>
                <a:cs typeface="Times New Roman" charset="0"/>
              </a:rPr>
              <a:t>– </a:t>
            </a:r>
            <a:r>
              <a:rPr lang="en-US" sz="700" dirty="0" err="1" smtClean="0">
                <a:ea typeface="Times New Roman" charset="0"/>
                <a:cs typeface="Times New Roman" charset="0"/>
              </a:rPr>
              <a:t>i</a:t>
            </a:r>
            <a:r>
              <a:rPr lang="en-US" sz="700" dirty="0" smtClean="0">
                <a:ea typeface="Times New Roman" charset="0"/>
                <a:cs typeface="Times New Roman" charset="0"/>
              </a:rPr>
              <a:t>) All parties are working to problem solve a mutual concern (individual classroom, or school-wide) ii) All parties working toward the same outcome. iii) During the process of working together </a:t>
            </a:r>
            <a:r>
              <a:rPr lang="en-US" sz="700" dirty="0" err="1" smtClean="0">
                <a:ea typeface="Times New Roman" charset="0"/>
                <a:cs typeface="Times New Roman" charset="0"/>
              </a:rPr>
              <a:t>er</a:t>
            </a:r>
            <a:r>
              <a:rPr lang="en-US" sz="700" dirty="0" smtClean="0">
                <a:ea typeface="Times New Roman" charset="0"/>
                <a:cs typeface="Times New Roman" charset="0"/>
              </a:rPr>
              <a:t> (joint planning), collaborators will decide what it is they need to focus on. iv) Goals should be specific and concrete enough for you to know that you're both talking about and working toward the same outcome.</a:t>
            </a:r>
          </a:p>
          <a:p>
            <a:pPr eaLnBrk="1" hangingPunct="1"/>
            <a:r>
              <a:rPr lang="en-US" sz="700" dirty="0" smtClean="0">
                <a:latin typeface="New York" pitchFamily="8" charset="0"/>
                <a:ea typeface="Times New Roman" charset="0"/>
                <a:cs typeface="Times New Roman" charset="0"/>
              </a:rPr>
              <a:t> </a:t>
            </a:r>
            <a:endParaRPr lang="en-US" sz="700" dirty="0" smtClean="0">
              <a:ea typeface="Times New Roman" charset="0"/>
              <a:cs typeface="Times New Roman" charset="0"/>
            </a:endParaRPr>
          </a:p>
          <a:p>
            <a:pPr eaLnBrk="1" hangingPunct="1"/>
            <a:endParaRPr lang="en-US" sz="700" dirty="0" smtClean="0"/>
          </a:p>
          <a:p>
            <a:pPr eaLnBrk="1" hangingPunct="1"/>
            <a:endParaRPr lang="en-US" sz="700"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9074" name="Rectangle 2"/>
          <p:cNvSpPr>
            <a:spLocks noGrp="1" noChangeArrowheads="1"/>
          </p:cNvSpPr>
          <p:nvPr>
            <p:ph type="hdr" sz="quarter"/>
          </p:nvPr>
        </p:nvSpPr>
        <p:spPr>
          <a:noFill/>
        </p:spPr>
        <p:txBody>
          <a:bodyPr/>
          <a:lstStyle/>
          <a:p>
            <a:r>
              <a:rPr lang="en-US"/>
              <a:t>Conference</a:t>
            </a:r>
          </a:p>
        </p:txBody>
      </p:sp>
      <p:sp>
        <p:nvSpPr>
          <p:cNvPr id="259075" name="Rectangle 6"/>
          <p:cNvSpPr>
            <a:spLocks noGrp="1" noChangeArrowheads="1"/>
          </p:cNvSpPr>
          <p:nvPr>
            <p:ph type="ftr" sz="quarter" idx="4"/>
          </p:nvPr>
        </p:nvSpPr>
        <p:spPr>
          <a:noFill/>
        </p:spPr>
        <p:txBody>
          <a:bodyPr/>
          <a:lstStyle/>
          <a:p>
            <a:r>
              <a:rPr lang="en-US"/>
              <a:t>Heartland AEA</a:t>
            </a:r>
          </a:p>
        </p:txBody>
      </p:sp>
      <p:sp>
        <p:nvSpPr>
          <p:cNvPr id="259076" name="Rectangle 7"/>
          <p:cNvSpPr>
            <a:spLocks noGrp="1" noChangeArrowheads="1"/>
          </p:cNvSpPr>
          <p:nvPr>
            <p:ph type="sldNum" sz="quarter" idx="5"/>
          </p:nvPr>
        </p:nvSpPr>
        <p:spPr>
          <a:noFill/>
        </p:spPr>
        <p:txBody>
          <a:bodyPr/>
          <a:lstStyle/>
          <a:p>
            <a:fld id="{53C1A681-E460-4B4B-A2DB-C32BB15B6D35}" type="slidenum">
              <a:rPr lang="en-US"/>
              <a:pPr/>
              <a:t>5</a:t>
            </a:fld>
            <a:endParaRPr lang="en-US"/>
          </a:p>
        </p:txBody>
      </p:sp>
      <p:sp>
        <p:nvSpPr>
          <p:cNvPr id="259077" name="Rectangle 2"/>
          <p:cNvSpPr>
            <a:spLocks noGrp="1" noRot="1" noChangeAspect="1" noChangeArrowheads="1"/>
          </p:cNvSpPr>
          <p:nvPr>
            <p:ph type="sldImg"/>
          </p:nvPr>
        </p:nvSpPr>
        <p:spPr>
          <a:solidFill>
            <a:srgbClr val="FFFFFF"/>
          </a:solidFill>
          <a:ln/>
        </p:spPr>
      </p:sp>
      <p:sp>
        <p:nvSpPr>
          <p:cNvPr id="259078" name="Rectangle 3"/>
          <p:cNvSpPr>
            <a:spLocks noGrp="1" noChangeArrowheads="1"/>
          </p:cNvSpPr>
          <p:nvPr>
            <p:ph type="body" idx="1"/>
          </p:nvPr>
        </p:nvSpPr>
        <p:spPr>
          <a:solidFill>
            <a:srgbClr val="FFFFFF"/>
          </a:solidFill>
          <a:ln>
            <a:solidFill>
              <a:srgbClr val="000000"/>
            </a:solidFill>
          </a:ln>
        </p:spPr>
        <p:txBody>
          <a:bodyPr/>
          <a:lstStyle/>
          <a:p>
            <a:r>
              <a:rPr lang="en-US"/>
              <a:t>Ha Ha.</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1122" name="Rectangle 2"/>
          <p:cNvSpPr>
            <a:spLocks noGrp="1" noChangeArrowheads="1"/>
          </p:cNvSpPr>
          <p:nvPr>
            <p:ph type="hdr" sz="quarter"/>
          </p:nvPr>
        </p:nvSpPr>
        <p:spPr>
          <a:noFill/>
        </p:spPr>
        <p:txBody>
          <a:bodyPr/>
          <a:lstStyle/>
          <a:p>
            <a:r>
              <a:rPr lang="en-US"/>
              <a:t>Conference</a:t>
            </a:r>
          </a:p>
        </p:txBody>
      </p:sp>
      <p:sp>
        <p:nvSpPr>
          <p:cNvPr id="261123" name="Rectangle 6"/>
          <p:cNvSpPr>
            <a:spLocks noGrp="1" noChangeArrowheads="1"/>
          </p:cNvSpPr>
          <p:nvPr>
            <p:ph type="ftr" sz="quarter" idx="4"/>
          </p:nvPr>
        </p:nvSpPr>
        <p:spPr>
          <a:noFill/>
        </p:spPr>
        <p:txBody>
          <a:bodyPr/>
          <a:lstStyle/>
          <a:p>
            <a:r>
              <a:rPr lang="en-US"/>
              <a:t>Heartland AEA</a:t>
            </a:r>
          </a:p>
        </p:txBody>
      </p:sp>
      <p:sp>
        <p:nvSpPr>
          <p:cNvPr id="261124" name="Rectangle 7"/>
          <p:cNvSpPr>
            <a:spLocks noGrp="1" noChangeArrowheads="1"/>
          </p:cNvSpPr>
          <p:nvPr>
            <p:ph type="sldNum" sz="quarter" idx="5"/>
          </p:nvPr>
        </p:nvSpPr>
        <p:spPr>
          <a:noFill/>
        </p:spPr>
        <p:txBody>
          <a:bodyPr/>
          <a:lstStyle/>
          <a:p>
            <a:fld id="{FD772429-C640-1E4D-B627-4C8B07251003}" type="slidenum">
              <a:rPr lang="en-US"/>
              <a:pPr/>
              <a:t>6</a:t>
            </a:fld>
            <a:endParaRPr lang="en-US"/>
          </a:p>
        </p:txBody>
      </p:sp>
      <p:sp>
        <p:nvSpPr>
          <p:cNvPr id="261125" name="Rectangle 2"/>
          <p:cNvSpPr>
            <a:spLocks noGrp="1" noRot="1" noChangeAspect="1" noChangeArrowheads="1"/>
          </p:cNvSpPr>
          <p:nvPr>
            <p:ph type="sldImg"/>
          </p:nvPr>
        </p:nvSpPr>
        <p:spPr>
          <a:solidFill>
            <a:srgbClr val="FFFFFF"/>
          </a:solidFill>
          <a:ln/>
        </p:spPr>
      </p:sp>
      <p:sp>
        <p:nvSpPr>
          <p:cNvPr id="261126" name="Rectangle 3"/>
          <p:cNvSpPr>
            <a:spLocks noGrp="1" noChangeArrowheads="1"/>
          </p:cNvSpPr>
          <p:nvPr>
            <p:ph type="body" idx="1"/>
          </p:nvPr>
        </p:nvSpPr>
        <p:spPr>
          <a:solidFill>
            <a:srgbClr val="FFFFFF"/>
          </a:solidFill>
          <a:ln>
            <a:solidFill>
              <a:srgbClr val="000000"/>
            </a:solidFill>
          </a:ln>
        </p:spPr>
        <p:txBody>
          <a:bodyPr/>
          <a:lstStyle/>
          <a:p>
            <a:pPr marL="190500" indent="-190500"/>
            <a:r>
              <a:rPr lang="en-US" sz="900" b="1" dirty="0">
                <a:latin typeface="Times New Roman" charset="0"/>
              </a:rPr>
              <a:t>This is an advanced organizer for the next section. For this slide, give a one-sentence description of each.</a:t>
            </a:r>
          </a:p>
          <a:p>
            <a:pPr marL="190500" indent="-190500"/>
            <a:endParaRPr lang="en-US" sz="900" b="1" dirty="0">
              <a:latin typeface="Times New Roman" charset="0"/>
            </a:endParaRPr>
          </a:p>
          <a:p>
            <a:pPr marL="190500" indent="-190500"/>
            <a:r>
              <a:rPr lang="en-US" sz="900" b="1" dirty="0">
                <a:latin typeface="Times New Roman" charset="0"/>
              </a:rPr>
              <a:t>Trainers:  Go over each upcoming slide discussing what the approach looks like, advantages and disadvantages of each approach, and other information on the slides.   Then:</a:t>
            </a:r>
          </a:p>
          <a:p>
            <a:pPr marL="190500" indent="-190500">
              <a:buFontTx/>
              <a:buAutoNum type="arabicPeriod"/>
            </a:pPr>
            <a:r>
              <a:rPr lang="en-US" sz="900" b="1" dirty="0">
                <a:latin typeface="Times New Roman" charset="0"/>
              </a:rPr>
              <a:t>Show video clip demonstrating each approach. The scenarios for each are on P2/Disc 1 video, Section 4:</a:t>
            </a:r>
          </a:p>
          <a:p>
            <a:pPr marL="190500" indent="-190500">
              <a:buFontTx/>
              <a:buAutoNum type="arabicPeriod"/>
            </a:pPr>
            <a:r>
              <a:rPr lang="en-US" sz="900" b="1" dirty="0">
                <a:latin typeface="Times New Roman" charset="0"/>
              </a:rPr>
              <a:t>Stop video after each scenario.  </a:t>
            </a:r>
          </a:p>
          <a:p>
            <a:pPr marL="190500" indent="-190500">
              <a:buFontTx/>
              <a:buAutoNum type="arabicPeriod"/>
            </a:pPr>
            <a:r>
              <a:rPr lang="en-US" sz="900" b="1" dirty="0">
                <a:latin typeface="Times New Roman" charset="0"/>
              </a:rPr>
              <a:t>Have participants fill in accompanying worksheet (Handout 5 Analyzing Co-Teaching Approaches) as they go.  </a:t>
            </a:r>
          </a:p>
          <a:p>
            <a:pPr marL="190500" indent="-190500"/>
            <a:r>
              <a:rPr lang="en-US" sz="1000" b="1" dirty="0">
                <a:latin typeface="Times New Roman" charset="0"/>
              </a:rPr>
              <a:t>Beginners</a:t>
            </a:r>
            <a:r>
              <a:rPr lang="en-US" b="1" dirty="0">
                <a:latin typeface="Times New Roman" charset="0"/>
              </a:rPr>
              <a:t>:</a:t>
            </a:r>
            <a:r>
              <a:rPr lang="en-US" sz="900" b="1" dirty="0">
                <a:latin typeface="Times New Roman" charset="0"/>
              </a:rPr>
              <a:t>  Focus on strengths and drawbacks.  Ask pairs to think of something they teach during the school year that might lend itself to this approach.  Ask for 2-3 ideas to share.  </a:t>
            </a:r>
          </a:p>
          <a:p>
            <a:pPr marL="190500" indent="-190500"/>
            <a:r>
              <a:rPr lang="en-US" sz="1000" b="1" dirty="0">
                <a:latin typeface="Times New Roman" charset="0"/>
              </a:rPr>
              <a:t>Advanced</a:t>
            </a:r>
            <a:r>
              <a:rPr lang="en-US" sz="900" b="1" dirty="0">
                <a:latin typeface="Times New Roman" charset="0"/>
              </a:rPr>
              <a:t>:  Tell participants that some of them may have seen these scenarios before.  This time they will focus on specific application for my classroom.  Ask them to think about a unit they will begin teaching together in</a:t>
            </a:r>
          </a:p>
          <a:p>
            <a:pPr marL="190500" indent="-190500"/>
            <a:r>
              <a:rPr lang="en-US" sz="900" b="1" dirty="0">
                <a:latin typeface="Times New Roman" charset="0"/>
              </a:rPr>
              <a:t>the fall.  What activities during this unit would lend itself to this approach?  Ask for 2-3 ideas to share.</a:t>
            </a:r>
          </a:p>
          <a:p>
            <a:pPr marL="190500" indent="-190500"/>
            <a:r>
              <a:rPr lang="en-US" sz="900" b="1" dirty="0">
                <a:latin typeface="Times New Roman" charset="0"/>
              </a:rPr>
              <a:t>4. Move through each of the slides/video clips approach by approach.  </a:t>
            </a:r>
          </a:p>
          <a:p>
            <a:pPr marL="190500" indent="-190500"/>
            <a:endParaRPr lang="en-US" sz="900" b="1" dirty="0">
              <a:latin typeface="Times New Roman" charset="0"/>
            </a:endParaRPr>
          </a:p>
          <a:p>
            <a:pPr marL="190500" indent="-190500"/>
            <a:r>
              <a:rPr lang="en-US" sz="900" b="1" dirty="0">
                <a:latin typeface="Times New Roman" charset="0"/>
              </a:rPr>
              <a:t>(This will take some time.)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3170" name="Rectangle 2"/>
          <p:cNvSpPr>
            <a:spLocks noGrp="1" noChangeArrowheads="1"/>
          </p:cNvSpPr>
          <p:nvPr>
            <p:ph type="hdr" sz="quarter"/>
          </p:nvPr>
        </p:nvSpPr>
        <p:spPr>
          <a:noFill/>
        </p:spPr>
        <p:txBody>
          <a:bodyPr/>
          <a:lstStyle/>
          <a:p>
            <a:r>
              <a:rPr lang="en-US"/>
              <a:t>Conference</a:t>
            </a:r>
          </a:p>
        </p:txBody>
      </p:sp>
      <p:sp>
        <p:nvSpPr>
          <p:cNvPr id="263171" name="Rectangle 6"/>
          <p:cNvSpPr>
            <a:spLocks noGrp="1" noChangeArrowheads="1"/>
          </p:cNvSpPr>
          <p:nvPr>
            <p:ph type="ftr" sz="quarter" idx="4"/>
          </p:nvPr>
        </p:nvSpPr>
        <p:spPr>
          <a:noFill/>
        </p:spPr>
        <p:txBody>
          <a:bodyPr/>
          <a:lstStyle/>
          <a:p>
            <a:r>
              <a:rPr lang="en-US"/>
              <a:t>Heartland AEA</a:t>
            </a:r>
          </a:p>
        </p:txBody>
      </p:sp>
      <p:sp>
        <p:nvSpPr>
          <p:cNvPr id="263172" name="Rectangle 7"/>
          <p:cNvSpPr>
            <a:spLocks noGrp="1" noChangeArrowheads="1"/>
          </p:cNvSpPr>
          <p:nvPr>
            <p:ph type="sldNum" sz="quarter" idx="5"/>
          </p:nvPr>
        </p:nvSpPr>
        <p:spPr>
          <a:noFill/>
        </p:spPr>
        <p:txBody>
          <a:bodyPr/>
          <a:lstStyle/>
          <a:p>
            <a:fld id="{106991CE-10AA-EC45-B7AC-A7829C8D48B6}" type="slidenum">
              <a:rPr lang="en-US"/>
              <a:pPr/>
              <a:t>7</a:t>
            </a:fld>
            <a:endParaRPr lang="en-US"/>
          </a:p>
        </p:txBody>
      </p:sp>
      <p:sp>
        <p:nvSpPr>
          <p:cNvPr id="263173" name="Rectangle 2"/>
          <p:cNvSpPr>
            <a:spLocks noGrp="1" noRot="1" noChangeAspect="1" noChangeArrowheads="1"/>
          </p:cNvSpPr>
          <p:nvPr>
            <p:ph type="sldImg"/>
          </p:nvPr>
        </p:nvSpPr>
        <p:spPr>
          <a:solidFill>
            <a:srgbClr val="FFFFFF"/>
          </a:solidFill>
          <a:ln/>
        </p:spPr>
      </p:sp>
      <p:sp>
        <p:nvSpPr>
          <p:cNvPr id="263174" name="Rectangle 3"/>
          <p:cNvSpPr>
            <a:spLocks noGrp="1" noChangeArrowheads="1"/>
          </p:cNvSpPr>
          <p:nvPr>
            <p:ph type="body" idx="1"/>
          </p:nvPr>
        </p:nvSpPr>
        <p:spPr>
          <a:solidFill>
            <a:srgbClr val="FFFFFF"/>
          </a:solidFill>
          <a:ln>
            <a:solidFill>
              <a:srgbClr val="000000"/>
            </a:solidFill>
          </a:ln>
        </p:spPr>
        <p:txBody>
          <a:bodyPr/>
          <a:lstStyle/>
          <a:p>
            <a:r>
              <a:rPr lang="en-US" sz="900" dirty="0"/>
              <a:t>An advantage of this approach is that it allows for a more detailed observation of students as they are engaged in the learning process.  In this approach, co-teachers can decide in advance what types of specific observational information to gather during instruction and can also agree on a system for gathering the data. Afterward the data should be analyzed together. Very purposeful data gathering with joint data analysis. </a:t>
            </a:r>
          </a:p>
          <a:p>
            <a:r>
              <a:rPr lang="en-US" sz="900" dirty="0"/>
              <a:t>Example: Am I calling on more males than females, who is not engaging in the lesson, how long a behavior persists (latency) etc.</a:t>
            </a:r>
          </a:p>
          <a:p>
            <a:r>
              <a:rPr lang="en-US" sz="900" dirty="0"/>
              <a:t>This should only be used when 2 teachers are comfortable with each other and never in an evaluative manner.</a:t>
            </a:r>
          </a:p>
          <a:p>
            <a:endParaRPr lang="en-US" sz="900" dirty="0"/>
          </a:p>
          <a:p>
            <a:r>
              <a:rPr lang="en-US" sz="900" b="1" dirty="0"/>
              <a:t>Activity:</a:t>
            </a:r>
            <a:r>
              <a:rPr lang="en-US" sz="900" dirty="0"/>
              <a:t>  Show Marilyn Friend’s Power of 2 video clip on One teach, One observe. (The video clips follow the order of the power point.)  Discuss advantages and disadvantages.</a:t>
            </a:r>
          </a:p>
          <a:p>
            <a:r>
              <a:rPr lang="en-US" sz="900" dirty="0"/>
              <a:t>Very purposeful  - data gathering with joint data analysis.</a:t>
            </a:r>
          </a:p>
          <a:p>
            <a:r>
              <a:rPr lang="en-US" sz="900" dirty="0"/>
              <a:t>When to use:</a:t>
            </a:r>
          </a:p>
          <a:p>
            <a:r>
              <a:rPr lang="en-US" sz="900" dirty="0"/>
              <a:t>In new co-teaching situations</a:t>
            </a:r>
          </a:p>
          <a:p>
            <a:r>
              <a:rPr lang="en-US" sz="900" dirty="0"/>
              <a:t>When questions arise about students</a:t>
            </a:r>
          </a:p>
          <a:p>
            <a:r>
              <a:rPr lang="en-US" sz="900" dirty="0"/>
              <a:t>To check student progress</a:t>
            </a:r>
          </a:p>
          <a:p>
            <a:r>
              <a:rPr lang="en-US" sz="900" dirty="0"/>
              <a:t>To compare target students to others in class</a:t>
            </a:r>
          </a:p>
          <a:p>
            <a:endParaRPr lang="en-US" sz="900" dirty="0"/>
          </a:p>
          <a:p>
            <a:endParaRPr lang="en-US" sz="9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5218" name="Rectangle 2"/>
          <p:cNvSpPr>
            <a:spLocks noGrp="1" noChangeArrowheads="1"/>
          </p:cNvSpPr>
          <p:nvPr>
            <p:ph type="hdr" sz="quarter"/>
          </p:nvPr>
        </p:nvSpPr>
        <p:spPr>
          <a:noFill/>
        </p:spPr>
        <p:txBody>
          <a:bodyPr/>
          <a:lstStyle/>
          <a:p>
            <a:r>
              <a:rPr lang="en-US"/>
              <a:t>Conference</a:t>
            </a:r>
          </a:p>
        </p:txBody>
      </p:sp>
      <p:sp>
        <p:nvSpPr>
          <p:cNvPr id="265219" name="Rectangle 6"/>
          <p:cNvSpPr>
            <a:spLocks noGrp="1" noChangeArrowheads="1"/>
          </p:cNvSpPr>
          <p:nvPr>
            <p:ph type="ftr" sz="quarter" idx="4"/>
          </p:nvPr>
        </p:nvSpPr>
        <p:spPr>
          <a:noFill/>
        </p:spPr>
        <p:txBody>
          <a:bodyPr/>
          <a:lstStyle/>
          <a:p>
            <a:r>
              <a:rPr lang="en-US"/>
              <a:t>Heartland AEA</a:t>
            </a:r>
          </a:p>
        </p:txBody>
      </p:sp>
      <p:sp>
        <p:nvSpPr>
          <p:cNvPr id="265220" name="Rectangle 7"/>
          <p:cNvSpPr>
            <a:spLocks noGrp="1" noChangeArrowheads="1"/>
          </p:cNvSpPr>
          <p:nvPr>
            <p:ph type="sldNum" sz="quarter" idx="5"/>
          </p:nvPr>
        </p:nvSpPr>
        <p:spPr>
          <a:noFill/>
        </p:spPr>
        <p:txBody>
          <a:bodyPr/>
          <a:lstStyle/>
          <a:p>
            <a:fld id="{0746DBE0-12B2-CF4D-A4D5-B19FF01E60D8}" type="slidenum">
              <a:rPr lang="en-US"/>
              <a:pPr/>
              <a:t>8</a:t>
            </a:fld>
            <a:endParaRPr lang="en-US"/>
          </a:p>
        </p:txBody>
      </p:sp>
      <p:sp>
        <p:nvSpPr>
          <p:cNvPr id="265221" name="Rectangle 2"/>
          <p:cNvSpPr>
            <a:spLocks noGrp="1" noRot="1" noChangeAspect="1" noChangeArrowheads="1"/>
          </p:cNvSpPr>
          <p:nvPr>
            <p:ph type="sldImg"/>
          </p:nvPr>
        </p:nvSpPr>
        <p:spPr>
          <a:solidFill>
            <a:srgbClr val="FFFFFF"/>
          </a:solidFill>
          <a:ln/>
        </p:spPr>
      </p:sp>
      <p:sp>
        <p:nvSpPr>
          <p:cNvPr id="265222" name="Rectangle 3"/>
          <p:cNvSpPr>
            <a:spLocks noGrp="1" noChangeArrowheads="1"/>
          </p:cNvSpPr>
          <p:nvPr>
            <p:ph type="body" idx="1"/>
          </p:nvPr>
        </p:nvSpPr>
        <p:spPr>
          <a:solidFill>
            <a:srgbClr val="FFFFFF"/>
          </a:solidFill>
          <a:ln>
            <a:solidFill>
              <a:srgbClr val="000000"/>
            </a:solidFill>
          </a:ln>
        </p:spPr>
        <p:txBody>
          <a:bodyPr/>
          <a:lstStyle/>
          <a:p>
            <a:r>
              <a:rPr lang="en-US"/>
              <a:t>In station teaching, teachers divide the content and the students. Each teacher then teaches his or her material to one group and subsequently repeats the instruction for the other group. A third station could give students an opportunity to work independently. Every student rotates to every station. </a:t>
            </a:r>
          </a:p>
          <a:p>
            <a:endParaRPr lang="en-US"/>
          </a:p>
          <a:p>
            <a:r>
              <a:rPr lang="en-US"/>
              <a:t>Activity: Show Marilyn Friend’s Power of 2 video clip on Station Teaching. Discuss advantages and disadvantages. </a:t>
            </a:r>
          </a:p>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7266" name="Rectangle 2"/>
          <p:cNvSpPr>
            <a:spLocks noGrp="1" noChangeArrowheads="1"/>
          </p:cNvSpPr>
          <p:nvPr>
            <p:ph type="hdr" sz="quarter"/>
          </p:nvPr>
        </p:nvSpPr>
        <p:spPr>
          <a:noFill/>
        </p:spPr>
        <p:txBody>
          <a:bodyPr/>
          <a:lstStyle/>
          <a:p>
            <a:r>
              <a:rPr lang="en-US"/>
              <a:t>Conference</a:t>
            </a:r>
          </a:p>
        </p:txBody>
      </p:sp>
      <p:sp>
        <p:nvSpPr>
          <p:cNvPr id="267267" name="Rectangle 6"/>
          <p:cNvSpPr>
            <a:spLocks noGrp="1" noChangeArrowheads="1"/>
          </p:cNvSpPr>
          <p:nvPr>
            <p:ph type="ftr" sz="quarter" idx="4"/>
          </p:nvPr>
        </p:nvSpPr>
        <p:spPr>
          <a:noFill/>
        </p:spPr>
        <p:txBody>
          <a:bodyPr/>
          <a:lstStyle/>
          <a:p>
            <a:r>
              <a:rPr lang="en-US"/>
              <a:t>Heartland AEA</a:t>
            </a:r>
          </a:p>
        </p:txBody>
      </p:sp>
      <p:sp>
        <p:nvSpPr>
          <p:cNvPr id="267268" name="Rectangle 7"/>
          <p:cNvSpPr>
            <a:spLocks noGrp="1" noChangeArrowheads="1"/>
          </p:cNvSpPr>
          <p:nvPr>
            <p:ph type="sldNum" sz="quarter" idx="5"/>
          </p:nvPr>
        </p:nvSpPr>
        <p:spPr>
          <a:noFill/>
        </p:spPr>
        <p:txBody>
          <a:bodyPr/>
          <a:lstStyle/>
          <a:p>
            <a:fld id="{5DA1D6D2-AA8D-F943-861B-A6E2CECB7E5C}" type="slidenum">
              <a:rPr lang="en-US"/>
              <a:pPr/>
              <a:t>9</a:t>
            </a:fld>
            <a:endParaRPr lang="en-US"/>
          </a:p>
        </p:txBody>
      </p:sp>
      <p:sp>
        <p:nvSpPr>
          <p:cNvPr id="267269" name="Rectangle 2"/>
          <p:cNvSpPr>
            <a:spLocks noGrp="1" noRot="1" noChangeAspect="1" noChangeArrowheads="1"/>
          </p:cNvSpPr>
          <p:nvPr>
            <p:ph type="sldImg"/>
          </p:nvPr>
        </p:nvSpPr>
        <p:spPr>
          <a:solidFill>
            <a:srgbClr val="FFFFFF"/>
          </a:solidFill>
          <a:ln/>
        </p:spPr>
      </p:sp>
      <p:sp>
        <p:nvSpPr>
          <p:cNvPr id="267270" name="Rectangle 3"/>
          <p:cNvSpPr>
            <a:spLocks noGrp="1" noChangeArrowheads="1"/>
          </p:cNvSpPr>
          <p:nvPr>
            <p:ph type="body" idx="1"/>
          </p:nvPr>
        </p:nvSpPr>
        <p:spPr>
          <a:solidFill>
            <a:srgbClr val="FFFFFF"/>
          </a:solidFill>
          <a:ln>
            <a:solidFill>
              <a:srgbClr val="000000"/>
            </a:solidFill>
          </a:ln>
        </p:spPr>
        <p:txBody>
          <a:bodyPr/>
          <a:lstStyle/>
          <a:p>
            <a:r>
              <a:rPr lang="en-US"/>
              <a:t>On occasion, student learning can be substantially facilitated if students have more supervision or more opportunities to respond, are provided additional feedback and practice, re-teaching, and test review. In this approach, teachers are teaching similar information, but they divide the class group and teach simultaneously. This is great for reducing the group size and lowering the teacher-student ratio. </a:t>
            </a:r>
          </a:p>
          <a:p>
            <a:endParaRPr lang="en-US"/>
          </a:p>
          <a:p>
            <a:r>
              <a:rPr lang="en-US"/>
              <a:t>Activity: Show Marilyn Friend’s Power of 2 video clip on Parallel Teaching. Discuss advantages and disadvantages. </a:t>
            </a:r>
          </a:p>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0843863-0224-334C-827B-550A948E4994}" type="datetimeFigureOut">
              <a:rPr lang="en-US" smtClean="0"/>
              <a:pPr/>
              <a:t>4/25/12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5FF168-348A-124F-8C00-F0E01B22C9C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0843863-0224-334C-827B-550A948E4994}" type="datetimeFigureOut">
              <a:rPr lang="en-US" smtClean="0"/>
              <a:pPr/>
              <a:t>4/25/12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5FF168-348A-124F-8C00-F0E01B22C9C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0843863-0224-334C-827B-550A948E4994}" type="datetimeFigureOut">
              <a:rPr lang="en-US" smtClean="0"/>
              <a:pPr/>
              <a:t>4/25/12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5FF168-348A-124F-8C00-F0E01B22C9C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0843863-0224-334C-827B-550A948E4994}" type="datetimeFigureOut">
              <a:rPr lang="en-US" smtClean="0"/>
              <a:pPr/>
              <a:t>4/25/12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5FF168-348A-124F-8C00-F0E01B22C9CA}"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0843863-0224-334C-827B-550A948E4994}" type="datetimeFigureOut">
              <a:rPr lang="en-US" smtClean="0"/>
              <a:pPr/>
              <a:t>4/25/12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5FF168-348A-124F-8C00-F0E01B22C9C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0843863-0224-334C-827B-550A948E4994}" type="datetimeFigureOut">
              <a:rPr lang="en-US" smtClean="0"/>
              <a:pPr/>
              <a:t>4/25/12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5FF168-348A-124F-8C00-F0E01B22C9C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0843863-0224-334C-827B-550A948E4994}" type="datetimeFigureOut">
              <a:rPr lang="en-US" smtClean="0"/>
              <a:pPr/>
              <a:t>4/25/12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75FF168-348A-124F-8C00-F0E01B22C9C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0843863-0224-334C-827B-550A948E4994}" type="datetimeFigureOut">
              <a:rPr lang="en-US" smtClean="0"/>
              <a:pPr/>
              <a:t>4/25/12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75FF168-348A-124F-8C00-F0E01B22C9C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843863-0224-334C-827B-550A948E4994}" type="datetimeFigureOut">
              <a:rPr lang="en-US" smtClean="0"/>
              <a:pPr/>
              <a:t>4/25/12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75FF168-348A-124F-8C00-F0E01B22C9C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0843863-0224-334C-827B-550A948E4994}" type="datetimeFigureOut">
              <a:rPr lang="en-US" smtClean="0"/>
              <a:pPr/>
              <a:t>4/25/12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5FF168-348A-124F-8C00-F0E01B22C9C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0843863-0224-334C-827B-550A948E4994}" type="datetimeFigureOut">
              <a:rPr lang="en-US" smtClean="0"/>
              <a:pPr/>
              <a:t>4/25/12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5FF168-348A-124F-8C00-F0E01B22C9CA}"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843863-0224-334C-827B-550A948E4994}" type="datetimeFigureOut">
              <a:rPr lang="en-US" smtClean="0"/>
              <a:pPr/>
              <a:t>4/25/12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5FF168-348A-124F-8C00-F0E01B22C9C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4" Type="http://schemas.openxmlformats.org/officeDocument/2006/relationships/oleObject" Target="../embeddings/Microsoft_Word_97_-_2004_Document1.doc"/><Relationship Id="rId5" Type="http://schemas.openxmlformats.org/officeDocument/2006/relationships/oleObject" Target="../embeddings/oleObject1.bin"/><Relationship Id="rId6" Type="http://schemas.openxmlformats.org/officeDocument/2006/relationships/oleObject" Target="../embeddings/oleObject2.bin"/><Relationship Id="rId7" Type="http://schemas.openxmlformats.org/officeDocument/2006/relationships/image" Target="../media/image11.png"/><Relationship Id="rId8" Type="http://schemas.openxmlformats.org/officeDocument/2006/relationships/oleObject" Target="../embeddings/oleObject3.bin"/><Relationship Id="rId9" Type="http://schemas.openxmlformats.org/officeDocument/2006/relationships/oleObject" Target="../embeddings/oleObject4.bin"/><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3.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5.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100638"/>
            <a:ext cx="7994650" cy="1143000"/>
          </a:xfrm>
        </p:spPr>
        <p:txBody>
          <a:bodyPr>
            <a:normAutofit fontScale="90000"/>
          </a:bodyPr>
          <a:lstStyle/>
          <a:p>
            <a:r>
              <a:rPr lang="en-US" dirty="0" err="1" smtClean="0"/>
              <a:t>CoTeaching</a:t>
            </a:r>
            <a:r>
              <a:rPr lang="en-US" dirty="0" smtClean="0"/>
              <a:t>:</a:t>
            </a:r>
            <a:br>
              <a:rPr lang="en-US" dirty="0" smtClean="0"/>
            </a:br>
            <a:r>
              <a:rPr lang="en-US" dirty="0" smtClean="0"/>
              <a:t> Increasing Instructional Intensity</a:t>
            </a:r>
            <a:endParaRPr lang="en-US" dirty="0"/>
          </a:p>
        </p:txBody>
      </p:sp>
      <p:pic>
        <p:nvPicPr>
          <p:cNvPr id="4" name="Content Placeholder 3" descr="computer teachers"/>
          <p:cNvPicPr>
            <a:picLocks noGrp="1" noChangeAspect="1"/>
          </p:cNvPicPr>
          <p:nvPr>
            <p:ph idx="1"/>
          </p:nvPr>
        </p:nvPicPr>
        <p:blipFill>
          <a:blip r:embed="rId3"/>
          <a:srcRect l="-10459" r="-10459"/>
          <a:stretch>
            <a:fillRect/>
          </a:stretch>
        </p:blipFill>
        <p:spPr>
          <a:xfrm>
            <a:off x="457200" y="203200"/>
            <a:ext cx="8229600" cy="4525963"/>
          </a:xfr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0338" name="Rectangle 2"/>
          <p:cNvSpPr>
            <a:spLocks noGrp="1" noChangeArrowheads="1"/>
          </p:cNvSpPr>
          <p:nvPr>
            <p:ph type="title"/>
          </p:nvPr>
        </p:nvSpPr>
        <p:spPr>
          <a:xfrm>
            <a:off x="990600" y="219075"/>
            <a:ext cx="7543800" cy="623888"/>
          </a:xfrm>
        </p:spPr>
        <p:txBody>
          <a:bodyPr rtlCol="0">
            <a:normAutofit fontScale="90000"/>
          </a:bodyPr>
          <a:lstStyle/>
          <a:p>
            <a:pPr fontAlgn="auto">
              <a:spcAft>
                <a:spcPts val="0"/>
              </a:spcAft>
              <a:defRPr/>
            </a:pPr>
            <a:r>
              <a:rPr lang="en-US" b="1" dirty="0" smtClean="0">
                <a:solidFill>
                  <a:schemeClr val="accent2"/>
                </a:solidFill>
                <a:ea typeface="+mj-ea"/>
                <a:cs typeface="+mj-cs"/>
              </a:rPr>
              <a:t>Alternative Teaching</a:t>
            </a:r>
            <a:endParaRPr lang="en-US" dirty="0" smtClean="0">
              <a:ea typeface="+mj-ea"/>
              <a:cs typeface="+mj-cs"/>
            </a:endParaRPr>
          </a:p>
        </p:txBody>
      </p:sp>
      <p:sp>
        <p:nvSpPr>
          <p:cNvPr id="268291" name="Rectangle 3"/>
          <p:cNvSpPr>
            <a:spLocks noGrp="1" noChangeArrowheads="1"/>
          </p:cNvSpPr>
          <p:nvPr>
            <p:ph sz="half" idx="1"/>
          </p:nvPr>
        </p:nvSpPr>
        <p:spPr>
          <a:xfrm>
            <a:off x="530225" y="1063625"/>
            <a:ext cx="3698875" cy="5318125"/>
          </a:xfrm>
          <a:ln>
            <a:solidFill>
              <a:schemeClr val="tx1"/>
            </a:solidFill>
          </a:ln>
        </p:spPr>
        <p:txBody>
          <a:bodyPr>
            <a:normAutofit lnSpcReduction="10000"/>
          </a:bodyPr>
          <a:lstStyle/>
          <a:p>
            <a:pPr marL="0" indent="0" algn="ctr">
              <a:buFont typeface="Wingdings" charset="2"/>
              <a:buNone/>
            </a:pPr>
            <a:r>
              <a:rPr lang="en-US" b="1" dirty="0" smtClean="0"/>
              <a:t>What does it look like?</a:t>
            </a:r>
          </a:p>
          <a:p>
            <a:pPr marL="0" indent="0" algn="ctr">
              <a:buFont typeface="Wingdings" charset="2"/>
              <a:buNone/>
            </a:pPr>
            <a:endParaRPr lang="en-US" b="1" dirty="0" smtClean="0"/>
          </a:p>
          <a:p>
            <a:pPr marL="0" indent="0">
              <a:buFont typeface="Wingdings" charset="2"/>
              <a:buNone/>
            </a:pPr>
            <a:r>
              <a:rPr lang="en-US" dirty="0" smtClean="0"/>
              <a:t>One teacher takes responsibility for the large group, while the other teacher works with a smaller flexible group.  The purpose of the flexible group should vary. </a:t>
            </a:r>
          </a:p>
        </p:txBody>
      </p:sp>
      <p:sp>
        <p:nvSpPr>
          <p:cNvPr id="268292" name="Rectangle 4"/>
          <p:cNvSpPr>
            <a:spLocks noGrp="1" noChangeArrowheads="1"/>
          </p:cNvSpPr>
          <p:nvPr>
            <p:ph sz="half" idx="2"/>
          </p:nvPr>
        </p:nvSpPr>
        <p:spPr>
          <a:xfrm>
            <a:off x="4835525" y="1063625"/>
            <a:ext cx="4086225" cy="5318125"/>
          </a:xfrm>
          <a:ln>
            <a:solidFill>
              <a:schemeClr val="tx1"/>
            </a:solidFill>
          </a:ln>
        </p:spPr>
        <p:txBody>
          <a:bodyPr>
            <a:normAutofit lnSpcReduction="10000"/>
          </a:bodyPr>
          <a:lstStyle/>
          <a:p>
            <a:pPr algn="ctr">
              <a:lnSpc>
                <a:spcPct val="90000"/>
              </a:lnSpc>
              <a:buFont typeface="Wingdings" charset="2"/>
              <a:buNone/>
            </a:pPr>
            <a:r>
              <a:rPr lang="en-US" b="1" dirty="0" smtClean="0"/>
              <a:t>To Think About</a:t>
            </a:r>
          </a:p>
          <a:p>
            <a:pPr algn="ctr">
              <a:lnSpc>
                <a:spcPct val="90000"/>
              </a:lnSpc>
              <a:buFont typeface="Wingdings" charset="2"/>
              <a:buNone/>
            </a:pPr>
            <a:r>
              <a:rPr lang="en-US" b="1" dirty="0" smtClean="0"/>
              <a:t>20 - 30% of time</a:t>
            </a:r>
          </a:p>
          <a:p>
            <a:pPr>
              <a:lnSpc>
                <a:spcPct val="90000"/>
              </a:lnSpc>
            </a:pPr>
            <a:r>
              <a:rPr lang="en-US" dirty="0" smtClean="0"/>
              <a:t>Might take an entire class period or be used for just a few minutes at the beginning or end of a lesson.</a:t>
            </a:r>
          </a:p>
          <a:p>
            <a:pPr>
              <a:lnSpc>
                <a:spcPct val="90000"/>
              </a:lnSpc>
            </a:pPr>
            <a:r>
              <a:rPr lang="en-US" dirty="0" smtClean="0"/>
              <a:t>High planning time</a:t>
            </a:r>
          </a:p>
          <a:p>
            <a:pPr>
              <a:lnSpc>
                <a:spcPct val="90000"/>
              </a:lnSpc>
            </a:pPr>
            <a:r>
              <a:rPr lang="en-US" dirty="0" smtClean="0"/>
              <a:t>Purpose and membership of group should vary.  </a:t>
            </a:r>
          </a:p>
          <a:p>
            <a:pPr>
              <a:lnSpc>
                <a:spcPct val="90000"/>
              </a:lnSpc>
            </a:pPr>
            <a:r>
              <a:rPr lang="en-US" dirty="0" smtClean="0"/>
              <a:t>All students should be in group at some time.  </a:t>
            </a:r>
          </a:p>
          <a:p>
            <a:pPr>
              <a:lnSpc>
                <a:spcPct val="90000"/>
              </a:lnSpc>
            </a:pPr>
            <a:endParaRPr lang="en-US" sz="2400" b="1" dirty="0" smtClean="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2386" name="Rectangle 2"/>
          <p:cNvSpPr>
            <a:spLocks noGrp="1" noChangeArrowheads="1"/>
          </p:cNvSpPr>
          <p:nvPr>
            <p:ph type="title"/>
          </p:nvPr>
        </p:nvSpPr>
        <p:spPr>
          <a:xfrm>
            <a:off x="990600" y="234950"/>
            <a:ext cx="7543800" cy="623888"/>
          </a:xfrm>
        </p:spPr>
        <p:txBody>
          <a:bodyPr rtlCol="0">
            <a:normAutofit fontScale="90000"/>
          </a:bodyPr>
          <a:lstStyle/>
          <a:p>
            <a:pPr fontAlgn="auto">
              <a:spcAft>
                <a:spcPts val="0"/>
              </a:spcAft>
              <a:defRPr/>
            </a:pPr>
            <a:r>
              <a:rPr lang="en-US" b="1" dirty="0" smtClean="0">
                <a:solidFill>
                  <a:schemeClr val="accent2"/>
                </a:solidFill>
                <a:ea typeface="+mj-ea"/>
                <a:cs typeface="+mj-cs"/>
              </a:rPr>
              <a:t>Team Teaching</a:t>
            </a:r>
            <a:endParaRPr lang="en-US" dirty="0" smtClean="0">
              <a:ea typeface="+mj-ea"/>
              <a:cs typeface="+mj-cs"/>
            </a:endParaRPr>
          </a:p>
        </p:txBody>
      </p:sp>
      <p:sp>
        <p:nvSpPr>
          <p:cNvPr id="270339" name="Rectangle 3"/>
          <p:cNvSpPr>
            <a:spLocks noGrp="1" noChangeArrowheads="1"/>
          </p:cNvSpPr>
          <p:nvPr>
            <p:ph sz="half" idx="1"/>
          </p:nvPr>
        </p:nvSpPr>
        <p:spPr>
          <a:xfrm>
            <a:off x="403225" y="1063625"/>
            <a:ext cx="3698875" cy="5349875"/>
          </a:xfrm>
          <a:ln>
            <a:solidFill>
              <a:schemeClr val="tx1"/>
            </a:solidFill>
          </a:ln>
        </p:spPr>
        <p:txBody>
          <a:bodyPr/>
          <a:lstStyle/>
          <a:p>
            <a:pPr marL="0" indent="0" algn="ctr">
              <a:buFont typeface="Wingdings" charset="2"/>
              <a:buNone/>
            </a:pPr>
            <a:r>
              <a:rPr lang="en-US" sz="3000" b="1" dirty="0" smtClean="0"/>
              <a:t>What does it look like?</a:t>
            </a:r>
          </a:p>
          <a:p>
            <a:pPr marL="0" indent="0">
              <a:buFont typeface="Wingdings" charset="2"/>
              <a:buNone/>
            </a:pPr>
            <a:r>
              <a:rPr lang="en-US" sz="3000" dirty="0" smtClean="0"/>
              <a:t>Both teachers are delivering instruction jointly.</a:t>
            </a:r>
            <a:endParaRPr lang="en-US" sz="3000" b="1" dirty="0" smtClean="0"/>
          </a:p>
          <a:p>
            <a:pPr marL="0" indent="0">
              <a:buFont typeface="Wingdings" charset="2"/>
              <a:buNone/>
            </a:pPr>
            <a:endParaRPr lang="en-US" dirty="0" smtClean="0"/>
          </a:p>
        </p:txBody>
      </p:sp>
      <p:sp>
        <p:nvSpPr>
          <p:cNvPr id="270340" name="Rectangle 4"/>
          <p:cNvSpPr>
            <a:spLocks noGrp="1" noChangeArrowheads="1"/>
          </p:cNvSpPr>
          <p:nvPr>
            <p:ph sz="half" idx="2"/>
          </p:nvPr>
        </p:nvSpPr>
        <p:spPr>
          <a:xfrm>
            <a:off x="4413251" y="1063625"/>
            <a:ext cx="4492624" cy="5349875"/>
          </a:xfrm>
          <a:ln>
            <a:solidFill>
              <a:schemeClr val="tx1"/>
            </a:solidFill>
          </a:ln>
        </p:spPr>
        <p:txBody>
          <a:bodyPr>
            <a:noAutofit/>
          </a:bodyPr>
          <a:lstStyle/>
          <a:p>
            <a:pPr algn="ctr">
              <a:buFont typeface="Wingdings" charset="2"/>
              <a:buNone/>
            </a:pPr>
            <a:r>
              <a:rPr lang="en-US" b="1" dirty="0" smtClean="0"/>
              <a:t>To Think About</a:t>
            </a:r>
          </a:p>
          <a:p>
            <a:pPr algn="ctr">
              <a:buFont typeface="Wingdings" charset="2"/>
              <a:buNone/>
            </a:pPr>
            <a:r>
              <a:rPr lang="en-US" b="1" dirty="0" smtClean="0"/>
              <a:t>Use 20-30% of time</a:t>
            </a:r>
          </a:p>
          <a:p>
            <a:r>
              <a:rPr lang="en-US" dirty="0" smtClean="0"/>
              <a:t>High degree of planning</a:t>
            </a:r>
          </a:p>
          <a:p>
            <a:r>
              <a:rPr lang="en-US" dirty="0" smtClean="0"/>
              <a:t>Having “one brain in two bodies”</a:t>
            </a:r>
          </a:p>
          <a:p>
            <a:r>
              <a:rPr lang="en-US" dirty="0" smtClean="0"/>
              <a:t>Use when a goal of instruction is to demonstrate some type of interaction to students.</a:t>
            </a:r>
          </a:p>
          <a:p>
            <a:r>
              <a:rPr lang="en-US" dirty="0" smtClean="0"/>
              <a:t>Most interpersonally complex approach</a:t>
            </a:r>
            <a:endParaRPr lang="en-US" b="1" dirty="0" smtClean="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2391" name="Rectangle 2"/>
          <p:cNvSpPr>
            <a:spLocks noGrp="1" noChangeArrowheads="1"/>
          </p:cNvSpPr>
          <p:nvPr>
            <p:ph type="title"/>
          </p:nvPr>
        </p:nvSpPr>
        <p:spPr>
          <a:xfrm>
            <a:off x="1600200" y="234950"/>
            <a:ext cx="5683250" cy="1066800"/>
          </a:xfrm>
          <a:ln>
            <a:solidFill>
              <a:schemeClr val="tx1"/>
            </a:solidFill>
          </a:ln>
        </p:spPr>
        <p:txBody>
          <a:bodyPr/>
          <a:lstStyle/>
          <a:p>
            <a:r>
              <a:rPr lang="en-US" b="1" smtClean="0">
                <a:solidFill>
                  <a:schemeClr val="accent2"/>
                </a:solidFill>
              </a:rPr>
              <a:t>Team Teaching Options</a:t>
            </a:r>
            <a:endParaRPr lang="en-US" smtClean="0"/>
          </a:p>
        </p:txBody>
      </p:sp>
      <p:sp>
        <p:nvSpPr>
          <p:cNvPr id="272392" name="Rectangle 3"/>
          <p:cNvSpPr>
            <a:spLocks noGrp="1" noChangeArrowheads="1"/>
          </p:cNvSpPr>
          <p:nvPr>
            <p:ph idx="1"/>
          </p:nvPr>
        </p:nvSpPr>
        <p:spPr/>
        <p:txBody>
          <a:bodyPr/>
          <a:lstStyle/>
          <a:p>
            <a:pPr>
              <a:lnSpc>
                <a:spcPct val="210000"/>
              </a:lnSpc>
            </a:pPr>
            <a:r>
              <a:rPr lang="en-US" sz="3000" b="1" dirty="0" smtClean="0"/>
              <a:t>Tag Team</a:t>
            </a:r>
          </a:p>
          <a:p>
            <a:pPr>
              <a:lnSpc>
                <a:spcPct val="210000"/>
              </a:lnSpc>
            </a:pPr>
            <a:r>
              <a:rPr lang="en-US" sz="3000" b="1" dirty="0" smtClean="0"/>
              <a:t>Speak and Chart</a:t>
            </a:r>
          </a:p>
          <a:p>
            <a:pPr>
              <a:lnSpc>
                <a:spcPct val="210000"/>
              </a:lnSpc>
            </a:pPr>
            <a:r>
              <a:rPr lang="en-US" sz="3000" b="1" dirty="0" smtClean="0"/>
              <a:t>Speak and Interject</a:t>
            </a:r>
          </a:p>
          <a:p>
            <a:pPr>
              <a:lnSpc>
                <a:spcPct val="210000"/>
              </a:lnSpc>
            </a:pPr>
            <a:r>
              <a:rPr lang="en-US" sz="3000" b="1" dirty="0" smtClean="0"/>
              <a:t>Perform and Comment</a:t>
            </a:r>
          </a:p>
        </p:txBody>
      </p:sp>
      <p:graphicFrame>
        <p:nvGraphicFramePr>
          <p:cNvPr id="272386" name="Object 2"/>
          <p:cNvGraphicFramePr>
            <a:graphicFrameLocks noChangeAspect="1"/>
          </p:cNvGraphicFramePr>
          <p:nvPr/>
        </p:nvGraphicFramePr>
        <p:xfrm>
          <a:off x="3022653" y="1790700"/>
          <a:ext cx="1015947" cy="925513"/>
        </p:xfrm>
        <a:graphic>
          <a:graphicData uri="http://schemas.openxmlformats.org/presentationml/2006/ole">
            <p:oleObj spid="_x0000_s280578" name="Document" r:id="rId4" imgW="850392" imgH="774192" progId="Word.Document.8">
              <p:embed/>
            </p:oleObj>
          </a:graphicData>
        </a:graphic>
      </p:graphicFrame>
      <p:grpSp>
        <p:nvGrpSpPr>
          <p:cNvPr id="2" name="Group 5"/>
          <p:cNvGrpSpPr>
            <a:grpSpLocks/>
          </p:cNvGrpSpPr>
          <p:nvPr/>
        </p:nvGrpSpPr>
        <p:grpSpPr bwMode="auto">
          <a:xfrm>
            <a:off x="4276725" y="3651250"/>
            <a:ext cx="1447800" cy="1320800"/>
            <a:chOff x="8784" y="10944"/>
            <a:chExt cx="1734" cy="2016"/>
          </a:xfrm>
        </p:grpSpPr>
        <p:graphicFrame>
          <p:nvGraphicFramePr>
            <p:cNvPr id="272389" name="Object 5"/>
            <p:cNvGraphicFramePr>
              <a:graphicFrameLocks noChangeAspect="1"/>
            </p:cNvGraphicFramePr>
            <p:nvPr/>
          </p:nvGraphicFramePr>
          <p:xfrm>
            <a:off x="8784" y="10944"/>
            <a:ext cx="668" cy="2016"/>
          </p:xfrm>
          <a:graphic>
            <a:graphicData uri="http://schemas.openxmlformats.org/presentationml/2006/ole">
              <p:oleObj spid="_x0000_s280581" r:id="rId5" imgW="1308100" imgH="3949700" progId="">
                <p:embed/>
              </p:oleObj>
            </a:graphicData>
          </a:graphic>
        </p:graphicFrame>
        <p:graphicFrame>
          <p:nvGraphicFramePr>
            <p:cNvPr id="272390" name="Object 6"/>
            <p:cNvGraphicFramePr>
              <a:graphicFrameLocks noChangeAspect="1"/>
            </p:cNvGraphicFramePr>
            <p:nvPr/>
          </p:nvGraphicFramePr>
          <p:xfrm>
            <a:off x="9648" y="11088"/>
            <a:ext cx="870" cy="1728"/>
          </p:xfrm>
          <a:graphic>
            <a:graphicData uri="http://schemas.openxmlformats.org/presentationml/2006/ole">
              <p:oleObj spid="_x0000_s280582" r:id="rId6" imgW="1981200" imgH="3937000" progId="">
                <p:embed/>
              </p:oleObj>
            </a:graphicData>
          </a:graphic>
        </p:graphicFrame>
      </p:grpSp>
      <p:pic>
        <p:nvPicPr>
          <p:cNvPr id="272394" name="Picture 8"/>
          <p:cNvPicPr>
            <a:picLocks noChangeAspect="1" noChangeArrowheads="1"/>
          </p:cNvPicPr>
          <p:nvPr/>
        </p:nvPicPr>
        <p:blipFill>
          <a:blip r:embed="rId7"/>
          <a:srcRect/>
          <a:stretch>
            <a:fillRect/>
          </a:stretch>
        </p:blipFill>
        <p:spPr bwMode="auto">
          <a:xfrm>
            <a:off x="4038600" y="2632416"/>
            <a:ext cx="1447800" cy="1006134"/>
          </a:xfrm>
          <a:prstGeom prst="rect">
            <a:avLst/>
          </a:prstGeom>
          <a:noFill/>
          <a:ln w="9525">
            <a:noFill/>
            <a:miter lim="800000"/>
            <a:headEnd/>
            <a:tailEnd/>
          </a:ln>
        </p:spPr>
      </p:pic>
      <p:grpSp>
        <p:nvGrpSpPr>
          <p:cNvPr id="3" name="Group 9"/>
          <p:cNvGrpSpPr>
            <a:grpSpLocks/>
          </p:cNvGrpSpPr>
          <p:nvPr/>
        </p:nvGrpSpPr>
        <p:grpSpPr bwMode="auto">
          <a:xfrm>
            <a:off x="5302250" y="4603750"/>
            <a:ext cx="1454150" cy="1374775"/>
            <a:chOff x="8496" y="12240"/>
            <a:chExt cx="2457" cy="2160"/>
          </a:xfrm>
        </p:grpSpPr>
        <p:graphicFrame>
          <p:nvGraphicFramePr>
            <p:cNvPr id="272387" name="Object 3"/>
            <p:cNvGraphicFramePr>
              <a:graphicFrameLocks noChangeAspect="1"/>
            </p:cNvGraphicFramePr>
            <p:nvPr/>
          </p:nvGraphicFramePr>
          <p:xfrm>
            <a:off x="8496" y="12816"/>
            <a:ext cx="1300" cy="1584"/>
          </p:xfrm>
          <a:graphic>
            <a:graphicData uri="http://schemas.openxmlformats.org/presentationml/2006/ole">
              <p:oleObj spid="_x0000_s280579" r:id="rId8" imgW="2730500" imgH="3327400" progId="">
                <p:embed/>
              </p:oleObj>
            </a:graphicData>
          </a:graphic>
        </p:graphicFrame>
        <p:graphicFrame>
          <p:nvGraphicFramePr>
            <p:cNvPr id="272388" name="Object 4"/>
            <p:cNvGraphicFramePr>
              <a:graphicFrameLocks noChangeAspect="1"/>
            </p:cNvGraphicFramePr>
            <p:nvPr/>
          </p:nvGraphicFramePr>
          <p:xfrm>
            <a:off x="9936" y="12240"/>
            <a:ext cx="1017" cy="2160"/>
          </p:xfrm>
          <a:graphic>
            <a:graphicData uri="http://schemas.openxmlformats.org/presentationml/2006/ole">
              <p:oleObj spid="_x0000_s280580" r:id="rId9" imgW="1854200" imgH="3937000" progId="">
                <p:embed/>
              </p:oleObj>
            </a:graphicData>
          </a:graphic>
        </p:graphicFrame>
      </p:gr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482" name="Rectangle 2"/>
          <p:cNvSpPr>
            <a:spLocks noGrp="1" noChangeArrowheads="1"/>
          </p:cNvSpPr>
          <p:nvPr>
            <p:ph type="title"/>
          </p:nvPr>
        </p:nvSpPr>
        <p:spPr>
          <a:xfrm>
            <a:off x="990600" y="298450"/>
            <a:ext cx="7543800" cy="623888"/>
          </a:xfrm>
        </p:spPr>
        <p:txBody>
          <a:bodyPr rtlCol="0">
            <a:normAutofit fontScale="90000"/>
          </a:bodyPr>
          <a:lstStyle/>
          <a:p>
            <a:pPr fontAlgn="auto">
              <a:spcAft>
                <a:spcPts val="0"/>
              </a:spcAft>
              <a:defRPr/>
            </a:pPr>
            <a:r>
              <a:rPr lang="en-US" b="1" dirty="0" smtClean="0">
                <a:solidFill>
                  <a:schemeClr val="accent2"/>
                </a:solidFill>
                <a:ea typeface="+mj-ea"/>
                <a:cs typeface="+mj-cs"/>
              </a:rPr>
              <a:t>One Teach, One Assist</a:t>
            </a:r>
            <a:endParaRPr lang="en-US" dirty="0" smtClean="0">
              <a:ea typeface="+mj-ea"/>
              <a:cs typeface="+mj-cs"/>
            </a:endParaRPr>
          </a:p>
        </p:txBody>
      </p:sp>
      <p:sp>
        <p:nvSpPr>
          <p:cNvPr id="274435" name="Rectangle 3"/>
          <p:cNvSpPr>
            <a:spLocks noGrp="1" noChangeArrowheads="1"/>
          </p:cNvSpPr>
          <p:nvPr>
            <p:ph sz="half" idx="1"/>
          </p:nvPr>
        </p:nvSpPr>
        <p:spPr>
          <a:xfrm>
            <a:off x="587376" y="1190624"/>
            <a:ext cx="3651249" cy="5143501"/>
          </a:xfrm>
          <a:ln>
            <a:solidFill>
              <a:schemeClr val="tx1"/>
            </a:solidFill>
          </a:ln>
        </p:spPr>
        <p:txBody>
          <a:bodyPr>
            <a:normAutofit fontScale="92500" lnSpcReduction="10000"/>
          </a:bodyPr>
          <a:lstStyle/>
          <a:p>
            <a:pPr marL="0" indent="0" algn="ctr">
              <a:buFont typeface="Wingdings" charset="2"/>
              <a:buNone/>
            </a:pPr>
            <a:r>
              <a:rPr lang="en-US" sz="3000" b="1" dirty="0" smtClean="0"/>
              <a:t>What does it look like?</a:t>
            </a:r>
          </a:p>
          <a:p>
            <a:pPr marL="0" indent="0">
              <a:buFont typeface="Wingdings" charset="2"/>
              <a:buNone/>
            </a:pPr>
            <a:r>
              <a:rPr lang="en-US" sz="3000" dirty="0" smtClean="0"/>
              <a:t>One person has primary responsibility for teaching, while the other teacher circulates through the room providing unobtrusive help to students as needed.  </a:t>
            </a:r>
          </a:p>
        </p:txBody>
      </p:sp>
      <p:sp>
        <p:nvSpPr>
          <p:cNvPr id="274436" name="Rectangle 4"/>
          <p:cNvSpPr>
            <a:spLocks noGrp="1" noChangeArrowheads="1"/>
          </p:cNvSpPr>
          <p:nvPr>
            <p:ph sz="half" idx="2"/>
          </p:nvPr>
        </p:nvSpPr>
        <p:spPr>
          <a:xfrm>
            <a:off x="4492625" y="1190623"/>
            <a:ext cx="4041775" cy="5143501"/>
          </a:xfrm>
          <a:ln>
            <a:solidFill>
              <a:schemeClr val="tx1"/>
            </a:solidFill>
          </a:ln>
        </p:spPr>
        <p:txBody>
          <a:bodyPr>
            <a:normAutofit fontScale="92500" lnSpcReduction="10000"/>
          </a:bodyPr>
          <a:lstStyle/>
          <a:p>
            <a:pPr algn="ctr">
              <a:lnSpc>
                <a:spcPct val="90000"/>
              </a:lnSpc>
              <a:buFont typeface="Wingdings" charset="2"/>
              <a:buNone/>
            </a:pPr>
            <a:r>
              <a:rPr lang="en-US" sz="3000" b="1" dirty="0" smtClean="0"/>
              <a:t>To Think About</a:t>
            </a:r>
          </a:p>
          <a:p>
            <a:pPr algn="ctr">
              <a:lnSpc>
                <a:spcPct val="90000"/>
              </a:lnSpc>
              <a:buFont typeface="Wingdings" charset="2"/>
              <a:buNone/>
            </a:pPr>
            <a:r>
              <a:rPr lang="en-US" sz="3000" b="1" dirty="0" smtClean="0"/>
              <a:t>15 % of time</a:t>
            </a:r>
            <a:r>
              <a:rPr lang="en-US" sz="3000" dirty="0" smtClean="0"/>
              <a:t> </a:t>
            </a:r>
          </a:p>
          <a:p>
            <a:pPr>
              <a:lnSpc>
                <a:spcPct val="90000"/>
              </a:lnSpc>
            </a:pPr>
            <a:r>
              <a:rPr lang="en-US" sz="3000" dirty="0" smtClean="0"/>
              <a:t>Should never be the primary approach</a:t>
            </a:r>
          </a:p>
          <a:p>
            <a:pPr>
              <a:lnSpc>
                <a:spcPct val="90000"/>
              </a:lnSpc>
            </a:pPr>
            <a:r>
              <a:rPr lang="en-US" sz="3000" dirty="0" smtClean="0"/>
              <a:t>Although approach has value, there is “not enough bang for the buck”</a:t>
            </a:r>
          </a:p>
          <a:p>
            <a:pPr>
              <a:lnSpc>
                <a:spcPct val="90000"/>
              </a:lnSpc>
            </a:pPr>
            <a:r>
              <a:rPr lang="en-US" sz="3000" dirty="0" smtClean="0"/>
              <a:t>Low Planning</a:t>
            </a:r>
          </a:p>
          <a:p>
            <a:pPr>
              <a:lnSpc>
                <a:spcPct val="90000"/>
              </a:lnSpc>
            </a:pPr>
            <a:r>
              <a:rPr lang="en-US" sz="3000" dirty="0" smtClean="0"/>
              <a:t>Each teacher should have opportunity to lead instruction and drift if approach is used.</a:t>
            </a:r>
          </a:p>
          <a:p>
            <a:pPr>
              <a:lnSpc>
                <a:spcPct val="90000"/>
              </a:lnSpc>
              <a:buFont typeface="Wingdings" charset="2"/>
              <a:buNone/>
            </a:pPr>
            <a:endParaRPr lang="en-US" sz="2000" b="1" dirty="0" smtClean="0"/>
          </a:p>
          <a:p>
            <a:pPr>
              <a:lnSpc>
                <a:spcPct val="90000"/>
              </a:lnSpc>
              <a:buFont typeface="Wingdings" charset="2"/>
              <a:buNone/>
            </a:pPr>
            <a:endParaRPr lang="en-US" sz="2000" b="1" dirty="0" smtClean="0"/>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fld id="{A8978D7E-D899-B849-878D-858CE3548E8B}" type="slidenum">
              <a:rPr lang="en-US"/>
              <a:pPr/>
              <a:t>2</a:t>
            </a:fld>
            <a:endParaRPr lang="en-US"/>
          </a:p>
        </p:txBody>
      </p:sp>
      <p:pic>
        <p:nvPicPr>
          <p:cNvPr id="10" name="Picture 9" descr="bald lightbulb.jpg"/>
          <p:cNvPicPr>
            <a:picLocks noChangeAspect="1"/>
          </p:cNvPicPr>
          <p:nvPr/>
        </p:nvPicPr>
        <p:blipFill>
          <a:blip r:embed="rId3">
            <a:grayscl/>
            <a:lum bright="-5000"/>
            <a:alphaModFix amt="79000"/>
          </a:blip>
          <a:stretch>
            <a:fillRect/>
          </a:stretch>
        </p:blipFill>
        <p:spPr>
          <a:xfrm>
            <a:off x="6138" y="793468"/>
            <a:ext cx="9137861" cy="6099522"/>
          </a:xfrm>
          <a:prstGeom prst="rect">
            <a:avLst/>
          </a:prstGeom>
          <a:ln>
            <a:noFill/>
          </a:ln>
          <a:effectLst>
            <a:softEdge rad="112500"/>
          </a:effectLst>
        </p:spPr>
      </p:pic>
      <p:sp>
        <p:nvSpPr>
          <p:cNvPr id="69635" name="Rectangle 3"/>
          <p:cNvSpPr>
            <a:spLocks noGrp="1" noChangeArrowheads="1"/>
          </p:cNvSpPr>
          <p:nvPr>
            <p:ph type="body" idx="1"/>
          </p:nvPr>
        </p:nvSpPr>
        <p:spPr>
          <a:xfrm>
            <a:off x="399631" y="0"/>
            <a:ext cx="8001000" cy="1905000"/>
          </a:xfrm>
        </p:spPr>
        <p:txBody>
          <a:bodyPr>
            <a:normAutofit/>
          </a:bodyPr>
          <a:lstStyle/>
          <a:p>
            <a:pPr marL="0" indent="0">
              <a:lnSpc>
                <a:spcPct val="90000"/>
              </a:lnSpc>
              <a:buNone/>
            </a:pPr>
            <a:r>
              <a:rPr lang="en-US" dirty="0">
                <a:solidFill>
                  <a:srgbClr val="FF4550"/>
                </a:solidFill>
              </a:rPr>
              <a:t>Members of successful co-teaching teams share several </a:t>
            </a:r>
            <a:r>
              <a:rPr lang="en-US" dirty="0"/>
              <a:t>common beliefs </a:t>
            </a:r>
            <a:r>
              <a:rPr lang="en-US" dirty="0">
                <a:solidFill>
                  <a:srgbClr val="FF4550"/>
                </a:solidFill>
              </a:rPr>
              <a:t>that constitute a philosophy or a system of principles that guide their practice. </a:t>
            </a:r>
            <a:r>
              <a:rPr lang="en-US" dirty="0" smtClean="0">
                <a:solidFill>
                  <a:srgbClr val="FF4550"/>
                </a:solidFill>
              </a:rPr>
              <a:t>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stress.jpg"/>
          <p:cNvPicPr>
            <a:picLocks noChangeAspect="1"/>
          </p:cNvPicPr>
          <p:nvPr/>
        </p:nvPicPr>
        <p:blipFill>
          <a:blip r:embed="rId3">
            <a:grayscl/>
          </a:blip>
          <a:srcRect t="7821" b="6572"/>
          <a:stretch>
            <a:fillRect/>
          </a:stretch>
        </p:blipFill>
        <p:spPr>
          <a:xfrm>
            <a:off x="1141467" y="156959"/>
            <a:ext cx="7990449" cy="6831878"/>
          </a:xfrm>
          <a:prstGeom prst="ellipse">
            <a:avLst/>
          </a:prstGeom>
          <a:ln>
            <a:noFill/>
          </a:ln>
          <a:effectLst>
            <a:softEdge rad="266700"/>
          </a:effectLst>
        </p:spPr>
      </p:pic>
      <p:sp>
        <p:nvSpPr>
          <p:cNvPr id="3" name="Content Placeholder 2"/>
          <p:cNvSpPr>
            <a:spLocks noGrp="1"/>
          </p:cNvSpPr>
          <p:nvPr>
            <p:ph idx="1"/>
          </p:nvPr>
        </p:nvSpPr>
        <p:spPr>
          <a:xfrm>
            <a:off x="241155" y="208975"/>
            <a:ext cx="3470713" cy="6413928"/>
          </a:xfrm>
        </p:spPr>
        <p:txBody>
          <a:bodyPr/>
          <a:lstStyle/>
          <a:p>
            <a:pPr marL="0" indent="0">
              <a:buNone/>
            </a:pPr>
            <a:r>
              <a:rPr lang="en-US" dirty="0" smtClean="0"/>
              <a:t>“</a:t>
            </a:r>
            <a:r>
              <a:rPr lang="en-US" dirty="0" smtClean="0">
                <a:solidFill>
                  <a:srgbClr val="FF4550"/>
                </a:solidFill>
              </a:rPr>
              <a:t>No one teacher </a:t>
            </a:r>
            <a:r>
              <a:rPr lang="en-US" dirty="0" smtClean="0"/>
              <a:t>can or ought to be expected to have </a:t>
            </a:r>
            <a:r>
              <a:rPr lang="en-US" dirty="0" smtClean="0">
                <a:solidFill>
                  <a:srgbClr val="FF4550"/>
                </a:solidFill>
              </a:rPr>
              <a:t>all the expertise </a:t>
            </a:r>
            <a:r>
              <a:rPr lang="en-US" dirty="0" smtClean="0"/>
              <a:t>required to meet the needs of </a:t>
            </a:r>
            <a:r>
              <a:rPr lang="en-US" dirty="0" smtClean="0">
                <a:solidFill>
                  <a:srgbClr val="FF4550"/>
                </a:solidFill>
              </a:rPr>
              <a:t>all students </a:t>
            </a:r>
            <a:r>
              <a:rPr lang="en-US" dirty="0" smtClean="0"/>
              <a:t>in the classroom.”</a:t>
            </a:r>
          </a:p>
          <a:p>
            <a:pPr marL="0" indent="0">
              <a:buNone/>
            </a:pPr>
            <a:r>
              <a:rPr lang="en-US" sz="2000" dirty="0" smtClean="0"/>
              <a:t>(</a:t>
            </a:r>
            <a:r>
              <a:rPr lang="en-US" sz="2000" dirty="0" err="1" smtClean="0"/>
              <a:t>Lipsky</a:t>
            </a:r>
            <a:r>
              <a:rPr lang="en-US" sz="2000" dirty="0" smtClean="0"/>
              <a:t>, 1994)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8" name="Rectangle 3"/>
          <p:cNvSpPr>
            <a:spLocks noGrp="1" noChangeArrowheads="1"/>
          </p:cNvSpPr>
          <p:nvPr>
            <p:ph type="title"/>
          </p:nvPr>
        </p:nvSpPr>
        <p:spPr>
          <a:xfrm>
            <a:off x="1066800" y="685800"/>
            <a:ext cx="7634288" cy="715963"/>
          </a:xfrm>
          <a:noFill/>
          <a:ln w="28575">
            <a:solidFill>
              <a:schemeClr val="tx1"/>
            </a:solidFill>
          </a:ln>
        </p:spPr>
        <p:txBody>
          <a:bodyPr>
            <a:normAutofit fontScale="90000"/>
          </a:bodyPr>
          <a:lstStyle/>
          <a:p>
            <a:r>
              <a:rPr lang="en-US" b="1" smtClean="0">
                <a:solidFill>
                  <a:srgbClr val="000000"/>
                </a:solidFill>
              </a:rPr>
              <a:t>Speaking the Same Language</a:t>
            </a:r>
            <a:endParaRPr lang="en-US" smtClean="0">
              <a:solidFill>
                <a:srgbClr val="000000"/>
              </a:solidFill>
            </a:endParaRPr>
          </a:p>
        </p:txBody>
      </p:sp>
      <p:sp>
        <p:nvSpPr>
          <p:cNvPr id="299010" name="Rectangle 2"/>
          <p:cNvSpPr>
            <a:spLocks noGrp="1" noChangeArrowheads="1"/>
          </p:cNvSpPr>
          <p:nvPr>
            <p:ph idx="1"/>
          </p:nvPr>
        </p:nvSpPr>
        <p:spPr>
          <a:xfrm>
            <a:off x="685800" y="1524000"/>
            <a:ext cx="8077200" cy="4876800"/>
          </a:xfrm>
        </p:spPr>
        <p:txBody>
          <a:bodyPr rtlCol="0">
            <a:normAutofit/>
          </a:bodyPr>
          <a:lstStyle/>
          <a:p>
            <a:pPr algn="ctr" fontAlgn="auto">
              <a:lnSpc>
                <a:spcPct val="160000"/>
              </a:lnSpc>
              <a:spcAft>
                <a:spcPts val="0"/>
              </a:spcAft>
              <a:buFont typeface="Wingdings" charset="2"/>
              <a:buNone/>
              <a:defRPr/>
            </a:pPr>
            <a:r>
              <a:rPr lang="en-US" sz="4100" b="1" dirty="0">
                <a:solidFill>
                  <a:srgbClr val="FF0000"/>
                </a:solidFill>
                <a:latin typeface="Times New Roman" charset="0"/>
                <a:ea typeface="+mn-ea"/>
                <a:cs typeface="+mn-cs"/>
              </a:rPr>
              <a:t>Collaboration</a:t>
            </a:r>
          </a:p>
          <a:p>
            <a:pPr algn="ctr" fontAlgn="auto">
              <a:lnSpc>
                <a:spcPct val="160000"/>
              </a:lnSpc>
              <a:spcAft>
                <a:spcPts val="0"/>
              </a:spcAft>
              <a:buFont typeface="Wingdings" charset="2"/>
              <a:buNone/>
              <a:defRPr/>
            </a:pPr>
            <a:r>
              <a:rPr lang="en-US" b="1" dirty="0">
                <a:latin typeface="VAG Rounded Black" pitchFamily="8" charset="0"/>
                <a:ea typeface="+mn-ea"/>
                <a:cs typeface="+mn-cs"/>
              </a:rPr>
              <a:t>A </a:t>
            </a:r>
            <a:r>
              <a:rPr lang="en-US" b="1" i="1" dirty="0">
                <a:effectLst>
                  <a:outerShdw blurRad="38100" dist="38100" dir="2700000" algn="tl">
                    <a:srgbClr val="DDDDDD"/>
                  </a:outerShdw>
                </a:effectLst>
                <a:latin typeface="VAG Rounded Black" pitchFamily="8" charset="0"/>
                <a:ea typeface="+mn-ea"/>
                <a:cs typeface="+mn-cs"/>
              </a:rPr>
              <a:t>style</a:t>
            </a:r>
            <a:r>
              <a:rPr lang="en-US" b="1" dirty="0">
                <a:latin typeface="VAG Rounded Black" pitchFamily="8" charset="0"/>
                <a:ea typeface="+mn-ea"/>
                <a:cs typeface="+mn-cs"/>
              </a:rPr>
              <a:t> for interaction between </a:t>
            </a:r>
            <a:r>
              <a:rPr lang="en-US" b="1" i="1" dirty="0">
                <a:effectLst>
                  <a:outerShdw blurRad="38100" dist="38100" dir="2700000" algn="tl">
                    <a:srgbClr val="DDDDDD"/>
                  </a:outerShdw>
                </a:effectLst>
                <a:latin typeface="VAG Rounded Black" pitchFamily="8" charset="0"/>
                <a:ea typeface="+mn-ea"/>
                <a:cs typeface="+mn-cs"/>
              </a:rPr>
              <a:t>co-equal </a:t>
            </a:r>
            <a:r>
              <a:rPr lang="en-US" b="1" dirty="0">
                <a:latin typeface="VAG Rounded Black" pitchFamily="8" charset="0"/>
                <a:ea typeface="+mn-ea"/>
                <a:cs typeface="+mn-cs"/>
              </a:rPr>
              <a:t>parties </a:t>
            </a:r>
            <a:r>
              <a:rPr lang="en-US" b="1" i="1" dirty="0">
                <a:effectLst>
                  <a:outerShdw blurRad="38100" dist="38100" dir="2700000" algn="tl">
                    <a:srgbClr val="DDDDDD"/>
                  </a:outerShdw>
                </a:effectLst>
                <a:latin typeface="VAG Rounded Black" pitchFamily="8" charset="0"/>
                <a:ea typeface="+mn-ea"/>
                <a:cs typeface="+mn-cs"/>
              </a:rPr>
              <a:t>voluntarily</a:t>
            </a:r>
            <a:r>
              <a:rPr lang="en-US" b="1" dirty="0">
                <a:latin typeface="VAG Rounded Black" pitchFamily="8" charset="0"/>
                <a:ea typeface="+mn-ea"/>
                <a:cs typeface="+mn-cs"/>
              </a:rPr>
              <a:t> engaged in </a:t>
            </a:r>
            <a:r>
              <a:rPr lang="en-US" b="1" i="1" dirty="0">
                <a:effectLst>
                  <a:outerShdw blurRad="38100" dist="38100" dir="2700000" algn="tl">
                    <a:srgbClr val="DDDDDD"/>
                  </a:outerShdw>
                </a:effectLst>
                <a:latin typeface="VAG Rounded Black" pitchFamily="8" charset="0"/>
                <a:ea typeface="+mn-ea"/>
                <a:cs typeface="+mn-cs"/>
              </a:rPr>
              <a:t>shared decision making</a:t>
            </a:r>
            <a:r>
              <a:rPr lang="en-US" b="1" dirty="0">
                <a:latin typeface="VAG Rounded Black" pitchFamily="8" charset="0"/>
                <a:ea typeface="+mn-ea"/>
                <a:cs typeface="+mn-cs"/>
              </a:rPr>
              <a:t> as they work toward a </a:t>
            </a:r>
            <a:r>
              <a:rPr lang="en-US" b="1" i="1" dirty="0">
                <a:effectLst>
                  <a:outerShdw blurRad="38100" dist="38100" dir="2700000" algn="tl">
                    <a:srgbClr val="DDDDDD"/>
                  </a:outerShdw>
                </a:effectLst>
                <a:latin typeface="VAG Rounded Black" pitchFamily="8" charset="0"/>
                <a:ea typeface="+mn-ea"/>
                <a:cs typeface="+mn-cs"/>
              </a:rPr>
              <a:t>common goal</a:t>
            </a:r>
            <a:r>
              <a:rPr lang="en-US" b="1" dirty="0">
                <a:effectLst>
                  <a:outerShdw blurRad="38100" dist="38100" dir="2700000" algn="tl">
                    <a:srgbClr val="DDDDDD"/>
                  </a:outerShdw>
                </a:effectLst>
                <a:latin typeface="VAG Rounded Black" pitchFamily="8" charset="0"/>
                <a:ea typeface="+mn-ea"/>
                <a:cs typeface="+mn-cs"/>
              </a:rPr>
              <a:t>.  </a:t>
            </a:r>
            <a:endParaRPr lang="en-US" b="1" dirty="0">
              <a:effectLst>
                <a:outerShdw blurRad="38100" dist="38100" dir="2700000" algn="tl">
                  <a:srgbClr val="DDDDDD"/>
                </a:outerShdw>
              </a:effectLst>
              <a:ea typeface="+mn-ea"/>
              <a:cs typeface="+mn-cs"/>
            </a:endParaRPr>
          </a:p>
        </p:txBody>
      </p:sp>
      <p:sp>
        <p:nvSpPr>
          <p:cNvPr id="29700" name="Text Box 4"/>
          <p:cNvSpPr txBox="1">
            <a:spLocks noChangeArrowheads="1"/>
          </p:cNvSpPr>
          <p:nvPr/>
        </p:nvSpPr>
        <p:spPr bwMode="auto">
          <a:xfrm>
            <a:off x="5410200" y="5683250"/>
            <a:ext cx="3048000" cy="336550"/>
          </a:xfrm>
          <a:prstGeom prst="rect">
            <a:avLst/>
          </a:prstGeom>
          <a:noFill/>
          <a:ln w="9525">
            <a:noFill/>
            <a:miter lim="800000"/>
            <a:headEnd/>
            <a:tailEnd/>
          </a:ln>
        </p:spPr>
        <p:txBody>
          <a:bodyPr>
            <a:prstTxWarp prst="textNoShape">
              <a:avLst/>
            </a:prstTxWarp>
            <a:spAutoFit/>
          </a:bodyPr>
          <a:lstStyle/>
          <a:p>
            <a:pPr>
              <a:spcBef>
                <a:spcPct val="50000"/>
              </a:spcBef>
            </a:pPr>
            <a:r>
              <a:rPr lang="en-US" sz="1600"/>
              <a:t>- Marilyn Friend</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58050" name="Picture 2" descr="20060525154653016"/>
          <p:cNvPicPr>
            <a:picLocks noChangeAspect="1" noChangeArrowheads="1"/>
          </p:cNvPicPr>
          <p:nvPr/>
        </p:nvPicPr>
        <p:blipFill>
          <a:blip r:embed="rId3"/>
          <a:srcRect/>
          <a:stretch>
            <a:fillRect/>
          </a:stretch>
        </p:blipFill>
        <p:spPr bwMode="auto">
          <a:xfrm>
            <a:off x="634999" y="206375"/>
            <a:ext cx="7826375" cy="66516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0098" name="Rectangle 2"/>
          <p:cNvSpPr>
            <a:spLocks noGrp="1" noChangeArrowheads="1"/>
          </p:cNvSpPr>
          <p:nvPr>
            <p:ph type="title"/>
          </p:nvPr>
        </p:nvSpPr>
        <p:spPr>
          <a:xfrm>
            <a:off x="457200" y="533400"/>
            <a:ext cx="8001000" cy="762000"/>
          </a:xfrm>
          <a:ln w="28575">
            <a:solidFill>
              <a:schemeClr val="tx1"/>
            </a:solidFill>
          </a:ln>
        </p:spPr>
        <p:txBody>
          <a:bodyPr/>
          <a:lstStyle/>
          <a:p>
            <a:r>
              <a:rPr lang="en-US" b="1" smtClean="0">
                <a:solidFill>
                  <a:schemeClr val="accent1"/>
                </a:solidFill>
              </a:rPr>
              <a:t>Co-Teaching Approaches</a:t>
            </a:r>
            <a:endParaRPr lang="en-US" smtClean="0"/>
          </a:p>
        </p:txBody>
      </p:sp>
      <p:sp>
        <p:nvSpPr>
          <p:cNvPr id="260099" name="Rectangle 3"/>
          <p:cNvSpPr>
            <a:spLocks noGrp="1" noChangeArrowheads="1"/>
          </p:cNvSpPr>
          <p:nvPr>
            <p:ph idx="1"/>
          </p:nvPr>
        </p:nvSpPr>
        <p:spPr>
          <a:xfrm>
            <a:off x="685800" y="1676400"/>
            <a:ext cx="7772400" cy="4648200"/>
          </a:xfrm>
        </p:spPr>
        <p:txBody>
          <a:bodyPr/>
          <a:lstStyle/>
          <a:p>
            <a:r>
              <a:rPr lang="en-US" dirty="0" smtClean="0"/>
              <a:t>One Teach, One Observe</a:t>
            </a:r>
          </a:p>
          <a:p>
            <a:r>
              <a:rPr lang="en-US" dirty="0" smtClean="0"/>
              <a:t>Station Teaching</a:t>
            </a:r>
          </a:p>
          <a:p>
            <a:r>
              <a:rPr lang="en-US" dirty="0" smtClean="0"/>
              <a:t>Parallel Teaching</a:t>
            </a:r>
          </a:p>
          <a:p>
            <a:r>
              <a:rPr lang="en-US" dirty="0" smtClean="0"/>
              <a:t>Alternative Teaching</a:t>
            </a:r>
          </a:p>
          <a:p>
            <a:r>
              <a:rPr lang="en-US" dirty="0" smtClean="0"/>
              <a:t>Team Teaching</a:t>
            </a:r>
          </a:p>
          <a:p>
            <a:r>
              <a:rPr lang="en-US" dirty="0" smtClean="0"/>
              <a:t>One Teach, One Assist</a:t>
            </a:r>
          </a:p>
        </p:txBody>
      </p:sp>
      <p:pic>
        <p:nvPicPr>
          <p:cNvPr id="5" name="Picture 4" descr="co teaching"/>
          <p:cNvPicPr>
            <a:picLocks noChangeAspect="1"/>
          </p:cNvPicPr>
          <p:nvPr/>
        </p:nvPicPr>
        <p:blipFill>
          <a:blip r:embed="rId3"/>
          <a:stretch>
            <a:fillRect/>
          </a:stretch>
        </p:blipFill>
        <p:spPr>
          <a:xfrm>
            <a:off x="5135308" y="2967936"/>
            <a:ext cx="3789714" cy="2634638"/>
          </a:xfrm>
          <a:prstGeom prst="rect">
            <a:avLst/>
          </a:prstGeom>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4194" name="Rectangle 2"/>
          <p:cNvSpPr>
            <a:spLocks noGrp="1" noChangeArrowheads="1"/>
          </p:cNvSpPr>
          <p:nvPr>
            <p:ph type="title"/>
          </p:nvPr>
        </p:nvSpPr>
        <p:spPr>
          <a:xfrm>
            <a:off x="990600" y="425450"/>
            <a:ext cx="7543800" cy="623888"/>
          </a:xfrm>
        </p:spPr>
        <p:txBody>
          <a:bodyPr rtlCol="0">
            <a:normAutofit fontScale="90000"/>
          </a:bodyPr>
          <a:lstStyle/>
          <a:p>
            <a:pPr fontAlgn="auto">
              <a:spcAft>
                <a:spcPts val="0"/>
              </a:spcAft>
              <a:defRPr/>
            </a:pPr>
            <a:r>
              <a:rPr lang="en-US" b="1" dirty="0" smtClean="0">
                <a:solidFill>
                  <a:schemeClr val="accent2"/>
                </a:solidFill>
                <a:ea typeface="+mj-ea"/>
                <a:cs typeface="+mj-cs"/>
              </a:rPr>
              <a:t>One Teach, One Observe</a:t>
            </a:r>
            <a:endParaRPr lang="en-US" dirty="0" smtClean="0">
              <a:ea typeface="+mj-ea"/>
              <a:cs typeface="+mj-cs"/>
            </a:endParaRPr>
          </a:p>
        </p:txBody>
      </p:sp>
      <p:sp>
        <p:nvSpPr>
          <p:cNvPr id="262147" name="Rectangle 3"/>
          <p:cNvSpPr>
            <a:spLocks noGrp="1" noChangeArrowheads="1"/>
          </p:cNvSpPr>
          <p:nvPr>
            <p:ph sz="half" idx="1"/>
          </p:nvPr>
        </p:nvSpPr>
        <p:spPr>
          <a:xfrm>
            <a:off x="990600" y="1269999"/>
            <a:ext cx="3698875" cy="5000625"/>
          </a:xfrm>
          <a:ln>
            <a:solidFill>
              <a:schemeClr val="tx1"/>
            </a:solidFill>
          </a:ln>
        </p:spPr>
        <p:txBody>
          <a:bodyPr>
            <a:normAutofit fontScale="92500" lnSpcReduction="20000"/>
          </a:bodyPr>
          <a:lstStyle/>
          <a:p>
            <a:pPr algn="ctr">
              <a:buFont typeface="Wingdings" charset="2"/>
              <a:buNone/>
            </a:pPr>
            <a:r>
              <a:rPr lang="en-US" sz="3243" b="1" dirty="0" smtClean="0"/>
              <a:t>What does it look like?</a:t>
            </a:r>
          </a:p>
          <a:p>
            <a:pPr algn="ctr">
              <a:buFont typeface="Wingdings" charset="2"/>
              <a:buNone/>
            </a:pPr>
            <a:endParaRPr lang="en-US" sz="3243" b="1" dirty="0" smtClean="0"/>
          </a:p>
          <a:p>
            <a:r>
              <a:rPr lang="en-US" sz="3243" dirty="0" smtClean="0"/>
              <a:t>One teacher teaches content, other teacher observes a predetermined focus of students engaged in the learning process.</a:t>
            </a:r>
          </a:p>
        </p:txBody>
      </p:sp>
      <p:sp>
        <p:nvSpPr>
          <p:cNvPr id="262148" name="Rectangle 4"/>
          <p:cNvSpPr>
            <a:spLocks noGrp="1" noChangeArrowheads="1"/>
          </p:cNvSpPr>
          <p:nvPr>
            <p:ph sz="half" idx="2"/>
          </p:nvPr>
        </p:nvSpPr>
        <p:spPr>
          <a:xfrm>
            <a:off x="4835525" y="1269999"/>
            <a:ext cx="3698875" cy="5000625"/>
          </a:xfrm>
          <a:ln>
            <a:solidFill>
              <a:schemeClr val="tx1"/>
            </a:solidFill>
          </a:ln>
        </p:spPr>
        <p:txBody>
          <a:bodyPr>
            <a:normAutofit fontScale="92500" lnSpcReduction="20000"/>
          </a:bodyPr>
          <a:lstStyle/>
          <a:p>
            <a:pPr algn="ctr">
              <a:lnSpc>
                <a:spcPct val="90000"/>
              </a:lnSpc>
              <a:buFont typeface="Wingdings" charset="2"/>
              <a:buNone/>
            </a:pPr>
            <a:r>
              <a:rPr lang="en-US" sz="3243" b="1" dirty="0" smtClean="0"/>
              <a:t>To Think About</a:t>
            </a:r>
          </a:p>
          <a:p>
            <a:pPr algn="ctr">
              <a:lnSpc>
                <a:spcPct val="90000"/>
              </a:lnSpc>
              <a:buFont typeface="Wingdings" charset="2"/>
              <a:buNone/>
            </a:pPr>
            <a:r>
              <a:rPr lang="en-US" sz="3243" b="1" dirty="0" smtClean="0"/>
              <a:t>5-10% of the time</a:t>
            </a:r>
          </a:p>
          <a:p>
            <a:pPr algn="ctr">
              <a:lnSpc>
                <a:spcPct val="90000"/>
              </a:lnSpc>
              <a:buFont typeface="Wingdings" charset="2"/>
              <a:buNone/>
            </a:pPr>
            <a:endParaRPr lang="en-US" sz="3000" dirty="0" smtClean="0"/>
          </a:p>
          <a:p>
            <a:pPr>
              <a:lnSpc>
                <a:spcPct val="90000"/>
              </a:lnSpc>
            </a:pPr>
            <a:r>
              <a:rPr lang="en-US" sz="3243" dirty="0" smtClean="0"/>
              <a:t>Little Planning</a:t>
            </a:r>
          </a:p>
          <a:p>
            <a:pPr>
              <a:lnSpc>
                <a:spcPct val="90000"/>
              </a:lnSpc>
            </a:pPr>
            <a:r>
              <a:rPr lang="en-US" sz="3243" dirty="0" smtClean="0"/>
              <a:t>Must agree in advance what </a:t>
            </a:r>
            <a:r>
              <a:rPr lang="en-US" sz="3243" dirty="0" err="1" smtClean="0"/>
              <a:t>question(s</a:t>
            </a:r>
            <a:r>
              <a:rPr lang="en-US" sz="3243" dirty="0" smtClean="0"/>
              <a:t>) need to be answered and how the information will be collected.  </a:t>
            </a:r>
          </a:p>
          <a:p>
            <a:pPr>
              <a:lnSpc>
                <a:spcPct val="90000"/>
              </a:lnSpc>
            </a:pPr>
            <a:r>
              <a:rPr lang="en-US" sz="3243" dirty="0" smtClean="0"/>
              <a:t>Can be used as a form of coaching</a:t>
            </a:r>
          </a:p>
          <a:p>
            <a:pPr>
              <a:lnSpc>
                <a:spcPct val="90000"/>
              </a:lnSpc>
            </a:pPr>
            <a:endParaRPr lang="en-US" sz="2000" b="1" dirty="0" smtClean="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6242" name="Rectangle 2"/>
          <p:cNvSpPr>
            <a:spLocks noGrp="1" noChangeArrowheads="1"/>
          </p:cNvSpPr>
          <p:nvPr>
            <p:ph type="title"/>
          </p:nvPr>
        </p:nvSpPr>
        <p:spPr>
          <a:xfrm>
            <a:off x="990600" y="282575"/>
            <a:ext cx="7543800" cy="623888"/>
          </a:xfrm>
        </p:spPr>
        <p:txBody>
          <a:bodyPr rtlCol="0">
            <a:normAutofit fontScale="90000"/>
          </a:bodyPr>
          <a:lstStyle/>
          <a:p>
            <a:pPr fontAlgn="auto">
              <a:spcAft>
                <a:spcPts val="0"/>
              </a:spcAft>
              <a:defRPr/>
            </a:pPr>
            <a:r>
              <a:rPr lang="en-US" b="1" dirty="0" smtClean="0">
                <a:ea typeface="+mj-ea"/>
                <a:cs typeface="+mj-cs"/>
              </a:rPr>
              <a:t>Station Teaching</a:t>
            </a:r>
            <a:endParaRPr lang="en-US" dirty="0" smtClean="0">
              <a:ea typeface="+mj-ea"/>
              <a:cs typeface="+mj-cs"/>
            </a:endParaRPr>
          </a:p>
        </p:txBody>
      </p:sp>
      <p:sp>
        <p:nvSpPr>
          <p:cNvPr id="264195" name="Rectangle 3"/>
          <p:cNvSpPr>
            <a:spLocks noGrp="1" noChangeArrowheads="1"/>
          </p:cNvSpPr>
          <p:nvPr>
            <p:ph sz="half" idx="1"/>
          </p:nvPr>
        </p:nvSpPr>
        <p:spPr>
          <a:xfrm>
            <a:off x="666750" y="1127125"/>
            <a:ext cx="4022725" cy="5286375"/>
          </a:xfrm>
          <a:ln>
            <a:solidFill>
              <a:schemeClr val="tx1"/>
            </a:solidFill>
          </a:ln>
        </p:spPr>
        <p:txBody>
          <a:bodyPr>
            <a:noAutofit/>
          </a:bodyPr>
          <a:lstStyle/>
          <a:p>
            <a:pPr marL="0" indent="0" algn="ctr">
              <a:lnSpc>
                <a:spcPct val="90000"/>
              </a:lnSpc>
              <a:buFont typeface="Wingdings" charset="2"/>
              <a:buNone/>
            </a:pPr>
            <a:r>
              <a:rPr lang="en-US" sz="3000" b="1" dirty="0" smtClean="0"/>
              <a:t>What does it look like?</a:t>
            </a:r>
          </a:p>
          <a:p>
            <a:pPr marL="0" indent="0">
              <a:lnSpc>
                <a:spcPct val="90000"/>
              </a:lnSpc>
              <a:buFont typeface="Wingdings" charset="2"/>
              <a:buNone/>
            </a:pPr>
            <a:endParaRPr lang="en-US" sz="2600" dirty="0" smtClean="0"/>
          </a:p>
          <a:p>
            <a:pPr marL="0" indent="0">
              <a:lnSpc>
                <a:spcPct val="90000"/>
              </a:lnSpc>
            </a:pPr>
            <a:r>
              <a:rPr lang="en-US" sz="3000" dirty="0" smtClean="0"/>
              <a:t>Teachers divide content and students.  </a:t>
            </a:r>
          </a:p>
          <a:p>
            <a:pPr marL="0" indent="0">
              <a:lnSpc>
                <a:spcPct val="90000"/>
              </a:lnSpc>
            </a:pPr>
            <a:r>
              <a:rPr lang="en-US" sz="3000" dirty="0" smtClean="0"/>
              <a:t>Each teacher teaches the content to one group and repeats the instruction for the other group.  A third “station” could give students an opportunity to work independently.  </a:t>
            </a:r>
          </a:p>
        </p:txBody>
      </p:sp>
      <p:sp>
        <p:nvSpPr>
          <p:cNvPr id="264196" name="Rectangle 4"/>
          <p:cNvSpPr>
            <a:spLocks noGrp="1" noChangeArrowheads="1"/>
          </p:cNvSpPr>
          <p:nvPr>
            <p:ph sz="half" idx="2"/>
          </p:nvPr>
        </p:nvSpPr>
        <p:spPr>
          <a:xfrm>
            <a:off x="4835525" y="1127125"/>
            <a:ext cx="3911600" cy="5286375"/>
          </a:xfrm>
          <a:ln>
            <a:solidFill>
              <a:schemeClr val="tx1"/>
            </a:solidFill>
          </a:ln>
        </p:spPr>
        <p:txBody>
          <a:bodyPr>
            <a:normAutofit lnSpcReduction="10000"/>
          </a:bodyPr>
          <a:lstStyle/>
          <a:p>
            <a:pPr algn="ctr">
              <a:buFont typeface="Wingdings" charset="2"/>
              <a:buNone/>
            </a:pPr>
            <a:r>
              <a:rPr lang="en-US" sz="3000" b="1" dirty="0" smtClean="0"/>
              <a:t>To Think About</a:t>
            </a:r>
          </a:p>
          <a:p>
            <a:pPr algn="ctr">
              <a:lnSpc>
                <a:spcPct val="80000"/>
              </a:lnSpc>
              <a:buFont typeface="Wingdings" charset="2"/>
              <a:buNone/>
            </a:pPr>
            <a:r>
              <a:rPr lang="en-US" sz="3000" b="1" dirty="0" smtClean="0"/>
              <a:t>30 - 40% of time</a:t>
            </a:r>
          </a:p>
          <a:p>
            <a:pPr>
              <a:lnSpc>
                <a:spcPct val="80000"/>
              </a:lnSpc>
            </a:pPr>
            <a:r>
              <a:rPr lang="en-US" sz="3000" dirty="0" smtClean="0"/>
              <a:t>Use when content is complex but not hierarchical</a:t>
            </a:r>
          </a:p>
          <a:p>
            <a:pPr>
              <a:lnSpc>
                <a:spcPct val="80000"/>
              </a:lnSpc>
            </a:pPr>
            <a:r>
              <a:rPr lang="en-US" sz="3000" dirty="0" smtClean="0"/>
              <a:t>In lessons in which part of planned instruction is review</a:t>
            </a:r>
          </a:p>
          <a:p>
            <a:pPr>
              <a:lnSpc>
                <a:spcPct val="80000"/>
              </a:lnSpc>
            </a:pPr>
            <a:r>
              <a:rPr lang="en-US" sz="3000" dirty="0" smtClean="0"/>
              <a:t>When several topics comprise instruction</a:t>
            </a:r>
          </a:p>
          <a:p>
            <a:pPr>
              <a:lnSpc>
                <a:spcPct val="80000"/>
              </a:lnSpc>
            </a:pPr>
            <a:r>
              <a:rPr lang="en-US" sz="3000" dirty="0" smtClean="0"/>
              <a:t>Medium planning time</a:t>
            </a:r>
          </a:p>
          <a:p>
            <a:pPr>
              <a:lnSpc>
                <a:spcPct val="80000"/>
              </a:lnSpc>
            </a:pPr>
            <a:r>
              <a:rPr lang="en-US" sz="3000" dirty="0" smtClean="0"/>
              <a:t>Can be carried across two days.  </a:t>
            </a:r>
          </a:p>
          <a:p>
            <a:pPr>
              <a:lnSpc>
                <a:spcPct val="80000"/>
              </a:lnSpc>
            </a:pPr>
            <a:endParaRPr lang="en-US" sz="2400" b="1" dirty="0" smtClean="0"/>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8290" name="Rectangle 2"/>
          <p:cNvSpPr>
            <a:spLocks noGrp="1" noChangeArrowheads="1"/>
          </p:cNvSpPr>
          <p:nvPr>
            <p:ph type="title"/>
          </p:nvPr>
        </p:nvSpPr>
        <p:spPr>
          <a:xfrm>
            <a:off x="990600" y="322263"/>
            <a:ext cx="7543800" cy="436562"/>
          </a:xfrm>
        </p:spPr>
        <p:txBody>
          <a:bodyPr rtlCol="0">
            <a:normAutofit fontScale="90000"/>
          </a:bodyPr>
          <a:lstStyle/>
          <a:p>
            <a:pPr fontAlgn="auto">
              <a:spcAft>
                <a:spcPts val="0"/>
              </a:spcAft>
              <a:defRPr/>
            </a:pPr>
            <a:r>
              <a:rPr lang="en-US" b="1" dirty="0" smtClean="0">
                <a:solidFill>
                  <a:schemeClr val="accent2"/>
                </a:solidFill>
                <a:ea typeface="+mj-ea"/>
                <a:cs typeface="+mj-cs"/>
              </a:rPr>
              <a:t>Parallel Teaching</a:t>
            </a:r>
            <a:endParaRPr lang="en-US" dirty="0" smtClean="0">
              <a:ea typeface="+mj-ea"/>
              <a:cs typeface="+mj-cs"/>
            </a:endParaRPr>
          </a:p>
        </p:txBody>
      </p:sp>
      <p:sp>
        <p:nvSpPr>
          <p:cNvPr id="266243" name="Rectangle 3"/>
          <p:cNvSpPr>
            <a:spLocks noGrp="1" noChangeArrowheads="1"/>
          </p:cNvSpPr>
          <p:nvPr>
            <p:ph sz="half" idx="1"/>
          </p:nvPr>
        </p:nvSpPr>
        <p:spPr>
          <a:xfrm>
            <a:off x="460375" y="968375"/>
            <a:ext cx="3635375" cy="5524501"/>
          </a:xfrm>
          <a:ln>
            <a:solidFill>
              <a:schemeClr val="tx1"/>
            </a:solidFill>
          </a:ln>
        </p:spPr>
        <p:txBody>
          <a:bodyPr>
            <a:noAutofit/>
          </a:bodyPr>
          <a:lstStyle/>
          <a:p>
            <a:pPr marL="0" indent="0" algn="ctr">
              <a:buFont typeface="Wingdings" charset="2"/>
              <a:buNone/>
            </a:pPr>
            <a:r>
              <a:rPr lang="en-US" b="1" dirty="0" smtClean="0"/>
              <a:t>What does it look like?</a:t>
            </a:r>
          </a:p>
          <a:p>
            <a:pPr marL="0" indent="0">
              <a:buFont typeface="Wingdings" charset="2"/>
              <a:buNone/>
            </a:pPr>
            <a:endParaRPr lang="en-US" dirty="0" smtClean="0"/>
          </a:p>
          <a:p>
            <a:pPr marL="0" indent="0">
              <a:buFont typeface="Wingdings" charset="2"/>
              <a:buNone/>
            </a:pPr>
            <a:r>
              <a:rPr lang="en-US" dirty="0" smtClean="0"/>
              <a:t>The class is divided. Teachers are both teaching the same information simultaneously, to part of the class. Teachers may vary instructional approaches.  </a:t>
            </a:r>
          </a:p>
        </p:txBody>
      </p:sp>
      <p:sp>
        <p:nvSpPr>
          <p:cNvPr id="266244" name="Rectangle 4"/>
          <p:cNvSpPr>
            <a:spLocks noGrp="1" noChangeArrowheads="1"/>
          </p:cNvSpPr>
          <p:nvPr>
            <p:ph sz="half" idx="2"/>
          </p:nvPr>
        </p:nvSpPr>
        <p:spPr>
          <a:xfrm>
            <a:off x="4413250" y="968376"/>
            <a:ext cx="4524375" cy="5524500"/>
          </a:xfrm>
          <a:ln>
            <a:solidFill>
              <a:schemeClr val="tx1"/>
            </a:solidFill>
          </a:ln>
        </p:spPr>
        <p:txBody>
          <a:bodyPr>
            <a:normAutofit fontScale="25000" lnSpcReduction="20000"/>
          </a:bodyPr>
          <a:lstStyle/>
          <a:p>
            <a:pPr marL="469900" indent="-469900" algn="ctr">
              <a:lnSpc>
                <a:spcPct val="90000"/>
              </a:lnSpc>
              <a:buFont typeface="Wingdings" charset="2"/>
              <a:buNone/>
            </a:pPr>
            <a:r>
              <a:rPr lang="en-US" sz="11200" b="1" dirty="0" smtClean="0"/>
              <a:t>To Think About</a:t>
            </a:r>
          </a:p>
          <a:p>
            <a:pPr marL="469900" indent="-469900" algn="ctr">
              <a:lnSpc>
                <a:spcPct val="90000"/>
              </a:lnSpc>
              <a:buFont typeface="Wingdings" charset="2"/>
              <a:buNone/>
            </a:pPr>
            <a:r>
              <a:rPr lang="en-US" sz="11200" b="1" dirty="0" smtClean="0"/>
              <a:t>30 - 40% of time</a:t>
            </a:r>
          </a:p>
          <a:p>
            <a:pPr marL="469900" indent="-469900" algn="ctr">
              <a:lnSpc>
                <a:spcPct val="90000"/>
              </a:lnSpc>
              <a:buFont typeface="Wingdings" charset="2"/>
              <a:buNone/>
            </a:pPr>
            <a:endParaRPr lang="en-US" sz="7000" b="1" dirty="0" smtClean="0"/>
          </a:p>
          <a:p>
            <a:pPr marL="469900" indent="-469900">
              <a:lnSpc>
                <a:spcPct val="90000"/>
              </a:lnSpc>
            </a:pPr>
            <a:r>
              <a:rPr lang="en-US" sz="10400" dirty="0" smtClean="0"/>
              <a:t>Use when a lower teacher-student ratio is needed.</a:t>
            </a:r>
          </a:p>
          <a:p>
            <a:pPr marL="469900" indent="-469900">
              <a:lnSpc>
                <a:spcPct val="90000"/>
              </a:lnSpc>
            </a:pPr>
            <a:r>
              <a:rPr lang="en-US" sz="10400" dirty="0" smtClean="0"/>
              <a:t>Use to foster student participation in discussions.</a:t>
            </a:r>
          </a:p>
          <a:p>
            <a:pPr marL="469900" indent="-469900">
              <a:lnSpc>
                <a:spcPct val="90000"/>
              </a:lnSpc>
            </a:pPr>
            <a:r>
              <a:rPr lang="en-US" sz="10400" dirty="0" smtClean="0"/>
              <a:t>Also can use for activities such as drill and practice, re-teaching, and test review</a:t>
            </a:r>
          </a:p>
          <a:p>
            <a:pPr marL="469900" indent="-469900">
              <a:lnSpc>
                <a:spcPct val="90000"/>
              </a:lnSpc>
            </a:pPr>
            <a:r>
              <a:rPr lang="en-US" sz="10400" dirty="0" smtClean="0"/>
              <a:t>Medium planning</a:t>
            </a:r>
          </a:p>
          <a:p>
            <a:pPr marL="469900" indent="-469900">
              <a:lnSpc>
                <a:spcPct val="90000"/>
              </a:lnSpc>
            </a:pPr>
            <a:r>
              <a:rPr lang="en-US" sz="10400" dirty="0" smtClean="0"/>
              <a:t>Gives each teacher an active role.</a:t>
            </a:r>
          </a:p>
          <a:p>
            <a:pPr marL="469900" indent="-469900">
              <a:lnSpc>
                <a:spcPct val="90000"/>
              </a:lnSpc>
            </a:pPr>
            <a:r>
              <a:rPr lang="en-US" sz="10400" dirty="0" smtClean="0"/>
              <a:t>Students can be strategically placed in two groups.</a:t>
            </a:r>
          </a:p>
          <a:p>
            <a:pPr marL="469900" indent="-469900">
              <a:lnSpc>
                <a:spcPct val="90000"/>
              </a:lnSpc>
            </a:pPr>
            <a:endParaRPr lang="en-US" sz="2000" dirty="0" smtClean="0"/>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371</TotalTime>
  <Words>2866</Words>
  <Application>Microsoft Macintosh PowerPoint</Application>
  <PresentationFormat>On-screen Show (4:3)</PresentationFormat>
  <Paragraphs>204</Paragraphs>
  <Slides>13</Slides>
  <Notes>13</Notes>
  <HiddenSlides>0</HiddenSlides>
  <MMClips>0</MMClips>
  <ScaleCrop>false</ScaleCrop>
  <HeadingPairs>
    <vt:vector size="6" baseType="variant">
      <vt:variant>
        <vt:lpstr>Design Template</vt:lpstr>
      </vt:variant>
      <vt:variant>
        <vt:i4>1</vt:i4>
      </vt:variant>
      <vt:variant>
        <vt:lpstr>Embedded OLE Servers</vt:lpstr>
      </vt:variant>
      <vt:variant>
        <vt:i4>1</vt:i4>
      </vt:variant>
      <vt:variant>
        <vt:lpstr>Slide Titles</vt:lpstr>
      </vt:variant>
      <vt:variant>
        <vt:i4>13</vt:i4>
      </vt:variant>
    </vt:vector>
  </HeadingPairs>
  <TitlesOfParts>
    <vt:vector size="15" baseType="lpstr">
      <vt:lpstr>Office Theme</vt:lpstr>
      <vt:lpstr>Document</vt:lpstr>
      <vt:lpstr>CoTeaching:  Increasing Instructional Intensity</vt:lpstr>
      <vt:lpstr>Slide 2</vt:lpstr>
      <vt:lpstr>Slide 3</vt:lpstr>
      <vt:lpstr>Speaking the Same Language</vt:lpstr>
      <vt:lpstr>Slide 5</vt:lpstr>
      <vt:lpstr>Co-Teaching Approaches</vt:lpstr>
      <vt:lpstr>One Teach, One Observe</vt:lpstr>
      <vt:lpstr>Station Teaching</vt:lpstr>
      <vt:lpstr>Parallel Teaching</vt:lpstr>
      <vt:lpstr>Alternative Teaching</vt:lpstr>
      <vt:lpstr>Team Teaching</vt:lpstr>
      <vt:lpstr>Team Teaching Options</vt:lpstr>
      <vt:lpstr>One Teach, One Assist</vt:lpstr>
    </vt:vector>
  </TitlesOfParts>
  <Company>Heartland AEA 11</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Mary Kay Borts</dc:creator>
  <cp:lastModifiedBy>Mary Kay Borts</cp:lastModifiedBy>
  <cp:revision>6</cp:revision>
  <cp:lastPrinted>2012-04-26T03:55:41Z</cp:lastPrinted>
  <dcterms:created xsi:type="dcterms:W3CDTF">2012-04-26T03:49:17Z</dcterms:created>
  <dcterms:modified xsi:type="dcterms:W3CDTF">2012-04-26T04:04:29Z</dcterms:modified>
</cp:coreProperties>
</file>